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3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9" r:id="rId3"/>
    <p:sldId id="334" r:id="rId4"/>
    <p:sldId id="350" r:id="rId5"/>
    <p:sldId id="335" r:id="rId6"/>
    <p:sldId id="351" r:id="rId7"/>
    <p:sldId id="322" r:id="rId8"/>
    <p:sldId id="352" r:id="rId9"/>
    <p:sldId id="323" r:id="rId10"/>
    <p:sldId id="361" r:id="rId11"/>
    <p:sldId id="354" r:id="rId12"/>
    <p:sldId id="355" r:id="rId13"/>
    <p:sldId id="356" r:id="rId14"/>
    <p:sldId id="358" r:id="rId15"/>
    <p:sldId id="357" r:id="rId16"/>
    <p:sldId id="360" r:id="rId17"/>
    <p:sldId id="353" r:id="rId18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 Helen McAvoy" initials="DHM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364"/>
    <a:srgbClr val="344E6D"/>
    <a:srgbClr val="677480"/>
    <a:srgbClr val="6E1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1D6817-154C-4EEA-869C-AE8603900FC4}">
  <a:tblStyle styleId="{9C1D6817-154C-4EEA-869C-AE8603900FC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4" autoAdjust="0"/>
    <p:restoredTop sz="92848" autoAdjust="0"/>
  </p:normalViewPr>
  <p:slideViewPr>
    <p:cSldViewPr>
      <p:cViewPr varScale="1">
        <p:scale>
          <a:sx n="85" d="100"/>
          <a:sy n="85" d="100"/>
        </p:scale>
        <p:origin x="17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02T10:34:35.826" idx="10">
    <p:pos x="1563" y="205"/>
    <p:text>I think it would be very important to focus the attention on the top ranked reason in both columns - which relate very strongly to the marketing success and the marketing messages of the infant formula industry!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02T10:40:06.965" idx="16">
    <p:pos x="2030" y="639"/>
    <p:text>?Provide link to our report and our webpage
- Also, do you want to add a conclusions/observations slide ?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34D76-7A1B-7F4B-991D-2BA13E529C8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BD5D2-9B80-684C-9989-9473A011C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3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146205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39" cy="44434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6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hape 10"/>
          <p:cNvSpPr/>
          <p:nvPr/>
        </p:nvSpPr>
        <p:spPr>
          <a:xfrm>
            <a:off x="5938246" y="3377550"/>
            <a:ext cx="721800" cy="10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659860" y="3377550"/>
            <a:ext cx="721800" cy="102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0"/>
            <a:ext cx="721800" cy="10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21424" y="3377550"/>
            <a:ext cx="5216699" cy="1028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7164288" y="5805264"/>
            <a:ext cx="1763688" cy="914400"/>
          </a:xfrm>
        </p:spPr>
        <p:txBody>
          <a:bodyPr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endParaRPr lang="en-IE" dirty="0"/>
          </a:p>
        </p:txBody>
      </p:sp>
      <p:pic>
        <p:nvPicPr>
          <p:cNvPr id="15" name="Picture 14" descr="IPH 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6296" y="5877272"/>
            <a:ext cx="1656184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1" name="Shape 31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Picture 8" descr="IPH 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6296" y="5877272"/>
            <a:ext cx="1656184" cy="79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4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pic>
        <p:nvPicPr>
          <p:cNvPr id="4" name="Picture 3" descr="IPH Logo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36296" y="5877272"/>
            <a:ext cx="1656184" cy="79208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health.ie/sites/default/files/2017105%20Breastfeeding%20on%20the%20island%20of%20Ireland%20report%20finalf_0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2.xml"/><Relationship Id="rId5" Type="http://schemas.openxmlformats.org/officeDocument/2006/relationships/image" Target="../media/image13.jpeg"/><Relationship Id="rId4" Type="http://schemas.openxmlformats.org/officeDocument/2006/relationships/hyperlink" Target="http://www.twitter.com/publichealth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517666" y="1844824"/>
            <a:ext cx="8424936" cy="9361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sz="3600" b="1" i="1" dirty="0" smtClean="0">
                <a:solidFill>
                  <a:srgbClr val="344E6D"/>
                </a:solidFill>
              </a:rPr>
              <a:t>Breastfeeding on the island of Ireland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GB" sz="32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hape 93"/>
          <p:cNvSpPr txBox="1">
            <a:spLocks/>
          </p:cNvSpPr>
          <p:nvPr/>
        </p:nvSpPr>
        <p:spPr>
          <a:xfrm>
            <a:off x="611560" y="4149080"/>
            <a:ext cx="7416824" cy="18722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en-GB" sz="2000" b="1" dirty="0" smtClean="0"/>
              <a:t>Dr </a:t>
            </a:r>
            <a:r>
              <a:rPr lang="en-GB" sz="2000" b="1" dirty="0"/>
              <a:t>Joanna </a:t>
            </a:r>
            <a:r>
              <a:rPr lang="en-GB" sz="2000" b="1" dirty="0" smtClean="0"/>
              <a:t>Purdy</a:t>
            </a:r>
          </a:p>
          <a:p>
            <a:pPr>
              <a:buNone/>
            </a:pPr>
            <a:r>
              <a:rPr lang="en-GB" sz="2000" b="1" dirty="0" smtClean="0"/>
              <a:t>Dr Helen McAvoy</a:t>
            </a:r>
          </a:p>
          <a:p>
            <a:pPr>
              <a:buNone/>
            </a:pPr>
            <a:r>
              <a:rPr lang="en-GB" sz="2000" b="1" dirty="0" smtClean="0"/>
              <a:t>Dr Noelle Cotter</a:t>
            </a:r>
          </a:p>
          <a:p>
            <a:pPr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IE" sz="2000" b="1" dirty="0" smtClean="0">
                <a:latin typeface="Arial"/>
                <a:ea typeface="Arial"/>
                <a:cs typeface="Arial"/>
              </a:rPr>
              <a:t>Institute </a:t>
            </a:r>
            <a:r>
              <a:rPr lang="en-IE" sz="2000" b="1" dirty="0">
                <a:latin typeface="Arial"/>
                <a:ea typeface="Arial"/>
                <a:cs typeface="Arial"/>
              </a:rPr>
              <a:t>of Public Health in Ireland</a:t>
            </a:r>
          </a:p>
          <a:p>
            <a:pPr>
              <a:spcBef>
                <a:spcPts val="0"/>
              </a:spcBef>
              <a:buFont typeface="Lato"/>
              <a:buNone/>
            </a:pPr>
            <a:endParaRPr lang="en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43359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287524" y="332656"/>
            <a:ext cx="8693166" cy="57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 smtClean="0">
                <a:solidFill>
                  <a:srgbClr val="344E6D"/>
                </a:solidFill>
              </a:rPr>
              <a:t>Breastfeeding prevalence in first year of life</a:t>
            </a:r>
            <a:endParaRPr lang="en" sz="32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19108" r="44639" b="70198"/>
          <a:stretch/>
        </p:blipFill>
        <p:spPr bwMode="auto">
          <a:xfrm>
            <a:off x="3126248" y="1124744"/>
            <a:ext cx="2713220" cy="58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/>
          <a:stretch/>
        </p:blipFill>
        <p:spPr bwMode="auto">
          <a:xfrm>
            <a:off x="878065" y="1916832"/>
            <a:ext cx="7518836" cy="36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82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235454" y="404664"/>
            <a:ext cx="8693166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 smtClean="0">
                <a:solidFill>
                  <a:srgbClr val="344E6D"/>
                </a:solidFill>
              </a:rPr>
              <a:t>Breastfeeding prevalence in first year of life</a:t>
            </a:r>
            <a:endParaRPr lang="en" sz="32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7" r="1184"/>
          <a:stretch/>
        </p:blipFill>
        <p:spPr bwMode="auto">
          <a:xfrm>
            <a:off x="235455" y="2047163"/>
            <a:ext cx="8693165" cy="375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17969" r="53969" b="73432"/>
          <a:stretch/>
        </p:blipFill>
        <p:spPr bwMode="auto">
          <a:xfrm>
            <a:off x="3347864" y="1375084"/>
            <a:ext cx="2087462" cy="4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4420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235454" y="116632"/>
            <a:ext cx="8801042" cy="7289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800" b="1" dirty="0" smtClean="0">
                <a:solidFill>
                  <a:srgbClr val="344E6D"/>
                </a:solidFill>
              </a:rPr>
              <a:t>Breastfeeding </a:t>
            </a:r>
            <a:r>
              <a:rPr lang="en" sz="2800" b="1" dirty="0" smtClean="0">
                <a:solidFill>
                  <a:srgbClr val="344E6D"/>
                </a:solidFill>
              </a:rPr>
              <a:t>experiences – Republic of Ireland</a:t>
            </a:r>
            <a:endParaRPr lang="en" sz="28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12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8"/>
          <a:stretch/>
        </p:blipFill>
        <p:spPr bwMode="auto">
          <a:xfrm>
            <a:off x="235454" y="1052736"/>
            <a:ext cx="870915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1773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235454" y="116632"/>
            <a:ext cx="8801042" cy="7289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800" b="1" dirty="0" smtClean="0">
                <a:solidFill>
                  <a:srgbClr val="344E6D"/>
                </a:solidFill>
              </a:rPr>
              <a:t>Breastfeeding </a:t>
            </a:r>
            <a:r>
              <a:rPr lang="en" sz="2800" b="1" dirty="0" smtClean="0">
                <a:solidFill>
                  <a:srgbClr val="344E6D"/>
                </a:solidFill>
              </a:rPr>
              <a:t>experiences – Northern Ireland</a:t>
            </a:r>
            <a:endParaRPr lang="en" sz="28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5" t="18323" r="22768" b="26529"/>
          <a:stretch/>
        </p:blipFill>
        <p:spPr>
          <a:xfrm>
            <a:off x="256088" y="980728"/>
            <a:ext cx="8708400" cy="48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977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395536" y="654522"/>
            <a:ext cx="8136904" cy="7289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800" b="1" dirty="0" smtClean="0">
                <a:solidFill>
                  <a:srgbClr val="344E6D"/>
                </a:solidFill>
              </a:rPr>
              <a:t>Attitudes to and perceptions of breastfeeding in</a:t>
            </a:r>
            <a:r>
              <a:rPr lang="en" sz="2800" b="1" dirty="0" smtClean="0">
                <a:solidFill>
                  <a:srgbClr val="344E6D"/>
                </a:solidFill>
              </a:rPr>
              <a:t> the Republic of Ireland</a:t>
            </a:r>
            <a:endParaRPr lang="en" sz="28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17632"/>
              </p:ext>
            </p:extLst>
          </p:nvPr>
        </p:nvGraphicFramePr>
        <p:xfrm>
          <a:off x="287524" y="1628800"/>
          <a:ext cx="8640950" cy="3888433"/>
        </p:xfrm>
        <a:graphic>
          <a:graphicData uri="http://schemas.openxmlformats.org/drawingml/2006/table">
            <a:tbl>
              <a:tblPr firstRow="1" firstCol="1" bandRow="1"/>
              <a:tblGrid>
                <a:gridCol w="5004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8242">
                <a:tc>
                  <a:txBody>
                    <a:bodyPr/>
                    <a:lstStyle/>
                    <a:p>
                      <a:r>
                        <a:rPr lang="en-US" sz="2000" b="1" i="0" u="none" strike="noStrike" cap="none" baseline="0" dirty="0" smtClean="0">
                          <a:solidFill>
                            <a:schemeClr val="bg1"/>
                          </a:solidFill>
                          <a:latin typeface="Raleway"/>
                          <a:ea typeface="+mn-ea"/>
                          <a:cs typeface="+mn-cs"/>
                          <a:sym typeface="Arial"/>
                        </a:rPr>
                        <a:t>% adults (aged 15+) agreeing with the following statements:</a:t>
                      </a:r>
                      <a:endParaRPr sz="3600" b="1" i="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141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1" i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2017</a:t>
                      </a:r>
                      <a:endParaRPr lang="en" sz="2400" b="1" i="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75"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Women have the right to breastfeed in public places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85%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I am comfortable when mothers breastfeed their babies near me in a public place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81%</a:t>
                      </a:r>
                      <a:endParaRPr lang="en" sz="1800" b="0" dirty="0" smtClean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A mother needs a lot of support to breastfeed her baby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80%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584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276216" y="188640"/>
            <a:ext cx="8500848" cy="9264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2800" b="1" dirty="0" smtClean="0">
                <a:solidFill>
                  <a:srgbClr val="344E6D"/>
                </a:solidFill>
              </a:rPr>
              <a:t>Attitudes to and perceptions of breastfeeding in</a:t>
            </a:r>
            <a:r>
              <a:rPr lang="en" sz="2800" b="1" dirty="0" smtClean="0">
                <a:solidFill>
                  <a:srgbClr val="344E6D"/>
                </a:solidFill>
              </a:rPr>
              <a:t> Northern Ireland</a:t>
            </a:r>
            <a:endParaRPr lang="en" sz="28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40036"/>
              </p:ext>
            </p:extLst>
          </p:nvPr>
        </p:nvGraphicFramePr>
        <p:xfrm>
          <a:off x="287524" y="1196752"/>
          <a:ext cx="8703764" cy="4607994"/>
        </p:xfrm>
        <a:graphic>
          <a:graphicData uri="http://schemas.openxmlformats.org/drawingml/2006/table">
            <a:tbl>
              <a:tblPr firstRow="1" firstCol="1" bandRow="1"/>
              <a:tblGrid>
                <a:gridCol w="5436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3298">
                <a:tc>
                  <a:txBody>
                    <a:bodyPr/>
                    <a:lstStyle/>
                    <a:p>
                      <a:r>
                        <a:rPr lang="en-US" sz="2000" b="1" i="0" u="none" strike="noStrike" cap="none" baseline="0" dirty="0" smtClean="0">
                          <a:solidFill>
                            <a:schemeClr val="bg1"/>
                          </a:solidFill>
                          <a:latin typeface="Raleway"/>
                          <a:ea typeface="+mn-ea"/>
                          <a:cs typeface="+mn-cs"/>
                          <a:sym typeface="Arial"/>
                        </a:rPr>
                        <a:t>Proportion of respondents (aged 16+)  who</a:t>
                      </a:r>
                    </a:p>
                    <a:p>
                      <a:r>
                        <a:rPr lang="en-US" sz="2000" b="1" i="0" u="none" strike="noStrike" cap="none" baseline="0" dirty="0" smtClean="0">
                          <a:solidFill>
                            <a:schemeClr val="bg1"/>
                          </a:solidFill>
                          <a:latin typeface="Raleway"/>
                          <a:ea typeface="+mn-ea"/>
                          <a:cs typeface="+mn-cs"/>
                          <a:sym typeface="Arial"/>
                        </a:rPr>
                        <a:t>‘agreed’ or ‘strongly agreed’ that…</a:t>
                      </a:r>
                      <a:endParaRPr sz="3600" b="1" i="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141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1" i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2012/13</a:t>
                      </a:r>
                      <a:endParaRPr lang="en" sz="2400" b="1" i="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14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2400" b="1" i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2013/14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168"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Breastfeeding is normal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89%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92%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Breastfeeding is good for baby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85%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90%</a:t>
                      </a:r>
                      <a:endParaRPr lang="en" sz="1800" b="0" dirty="0" smtClean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Breastfeeding is embarrassing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17%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13%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Breastfeeding is distasteful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4%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GB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4%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rgbClr val="FFFFFF"/>
                          </a:solidFill>
                          <a:latin typeface="Raleway"/>
                        </a:rPr>
                        <a:t>Breastfeeding is offensive</a:t>
                      </a:r>
                      <a:endParaRPr lang="en" sz="1800" b="0" dirty="0" smtClean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3%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4%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2294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39552" y="1268760"/>
            <a:ext cx="8352928" cy="509282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buFont typeface="Wingdings" charset="2"/>
              <a:buChar char="§"/>
            </a:pPr>
            <a:r>
              <a:rPr lang="en" sz="2400" dirty="0" smtClean="0">
                <a:solidFill>
                  <a:srgbClr val="7F7F7F"/>
                </a:solidFill>
              </a:rPr>
              <a:t>Breastfeeding rates across the island of Ireland have increased slowly over the last decade</a:t>
            </a:r>
          </a:p>
          <a:p>
            <a:pPr marL="571500" indent="-342900">
              <a:buFont typeface="Wingdings" charset="2"/>
              <a:buChar char="§"/>
            </a:pPr>
            <a:endParaRPr lang="en" sz="2400" dirty="0" smtClean="0">
              <a:solidFill>
                <a:srgbClr val="7F7F7F"/>
              </a:solidFill>
            </a:endParaRPr>
          </a:p>
          <a:p>
            <a:pPr marL="571500" indent="-342900">
              <a:buFont typeface="Wingdings" charset="2"/>
              <a:buChar char="§"/>
            </a:pPr>
            <a:r>
              <a:rPr lang="en" sz="2400" dirty="0" smtClean="0">
                <a:solidFill>
                  <a:srgbClr val="7F7F7F"/>
                </a:solidFill>
              </a:rPr>
              <a:t>Younger mothers and those living with socio-economic disadvantage were less likely to breastfeed in both jurisdictions</a:t>
            </a:r>
          </a:p>
          <a:p>
            <a:pPr marL="571500" indent="-342900">
              <a:buFont typeface="Wingdings" charset="2"/>
              <a:buChar char="§"/>
            </a:pPr>
            <a:endParaRPr lang="en" sz="2400" dirty="0">
              <a:solidFill>
                <a:srgbClr val="7F7F7F"/>
              </a:solidFill>
            </a:endParaRPr>
          </a:p>
          <a:p>
            <a:pPr marL="571500" lvl="0" indent="-342900" rtl="0">
              <a:spcBef>
                <a:spcPts val="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</a:rPr>
              <a:t>D</a:t>
            </a:r>
            <a:r>
              <a:rPr lang="en" sz="2400" dirty="0" smtClean="0">
                <a:solidFill>
                  <a:srgbClr val="7F7F7F"/>
                </a:solidFill>
              </a:rPr>
              <a:t>ata from NI suggests that public attitudes to and perceptions of breastfeeding are improving</a:t>
            </a:r>
          </a:p>
          <a:p>
            <a:pPr marL="571500" lvl="0" indent="-342900" rtl="0">
              <a:spcBef>
                <a:spcPts val="0"/>
              </a:spcBef>
              <a:buFont typeface="Wingdings" charset="2"/>
              <a:buChar char="§"/>
            </a:pPr>
            <a:endParaRPr lang="en" sz="2400" dirty="0">
              <a:solidFill>
                <a:srgbClr val="7F7F7F"/>
              </a:solidFill>
            </a:endParaRPr>
          </a:p>
          <a:p>
            <a:pPr marL="571500" lvl="0" indent="-342900" rtl="0">
              <a:spcBef>
                <a:spcPts val="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</a:rPr>
              <a:t>C</a:t>
            </a:r>
            <a:r>
              <a:rPr lang="en" sz="2400" dirty="0" smtClean="0">
                <a:solidFill>
                  <a:srgbClr val="7F7F7F"/>
                </a:solidFill>
              </a:rPr>
              <a:t>reating a supportive breastfeeding environment is a shared challenge and is the focus of the strategic driection across the island.</a:t>
            </a:r>
            <a:endParaRPr lang="en" sz="2400" dirty="0">
              <a:solidFill>
                <a:srgbClr val="7F7F7F"/>
              </a:solidFill>
            </a:endParaRPr>
          </a:p>
          <a:p>
            <a:pPr>
              <a:buNone/>
            </a:pPr>
            <a:endParaRPr sz="2400" dirty="0" smtClean="0">
              <a:solidFill>
                <a:srgbClr val="7F7F7F"/>
              </a:solidFill>
            </a:endParaRPr>
          </a:p>
        </p:txBody>
      </p:sp>
      <p:sp>
        <p:nvSpPr>
          <p:cNvPr id="4" name="Shape 100"/>
          <p:cNvSpPr txBox="1">
            <a:spLocks/>
          </p:cNvSpPr>
          <p:nvPr/>
        </p:nvSpPr>
        <p:spPr>
          <a:xfrm>
            <a:off x="598767" y="692696"/>
            <a:ext cx="7772400" cy="57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</a:rPr>
              <a:t>Final observations</a:t>
            </a:r>
            <a:endParaRPr lang="en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270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 idx="4294967295"/>
          </p:nvPr>
        </p:nvSpPr>
        <p:spPr>
          <a:xfrm>
            <a:off x="899592" y="548680"/>
            <a:ext cx="5561100" cy="11144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 dirty="0" smtClean="0">
                <a:solidFill>
                  <a:srgbClr val="7F7F7F"/>
                </a:solidFill>
                <a:latin typeface="Lato Regular"/>
                <a:cs typeface="Lato Regular"/>
              </a:rPr>
              <a:t>Thank you</a:t>
            </a:r>
            <a:endParaRPr lang="en" sz="6000" b="1" dirty="0">
              <a:solidFill>
                <a:srgbClr val="7F7F7F"/>
              </a:solidFill>
              <a:latin typeface="Lato Regular"/>
              <a:cs typeface="Lato Regular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ubTitle" idx="4294967295"/>
          </p:nvPr>
        </p:nvSpPr>
        <p:spPr>
          <a:xfrm>
            <a:off x="1031840" y="1700808"/>
            <a:ext cx="55611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</a:rPr>
              <a:t>Any questions?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4294967295"/>
          </p:nvPr>
        </p:nvSpPr>
        <p:spPr>
          <a:xfrm>
            <a:off x="916024" y="3140968"/>
            <a:ext cx="7832440" cy="31984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IE" sz="2400" dirty="0" smtClean="0">
                <a:latin typeface="Arial"/>
                <a:ea typeface="Arial"/>
                <a:cs typeface="Arial"/>
              </a:rPr>
              <a:t>Report: </a:t>
            </a:r>
            <a:r>
              <a:rPr lang="en-IE" sz="2400" b="1" dirty="0" smtClean="0">
                <a:latin typeface="Arial"/>
                <a:ea typeface="Arial"/>
                <a:cs typeface="Arial"/>
                <a:hlinkClick r:id="rId3"/>
              </a:rPr>
              <a:t>Breastfeeding on the island of Ireland</a:t>
            </a:r>
            <a:endParaRPr lang="en-IE" sz="2400" b="1" dirty="0" smtClean="0">
              <a:latin typeface="Arial"/>
              <a:ea typeface="Arial"/>
              <a:cs typeface="Arial"/>
            </a:endParaRPr>
          </a:p>
          <a:p>
            <a:pPr>
              <a:spcBef>
                <a:spcPts val="0"/>
              </a:spcBef>
              <a:buNone/>
            </a:pPr>
            <a:endParaRPr lang="en-IE" sz="2400" dirty="0" smtClean="0">
              <a:latin typeface="Arial"/>
              <a:ea typeface="Arial"/>
              <a:cs typeface="Arial"/>
            </a:endParaRPr>
          </a:p>
          <a:p>
            <a:pPr>
              <a:spcBef>
                <a:spcPts val="0"/>
              </a:spcBef>
              <a:buNone/>
            </a:pPr>
            <a:r>
              <a:rPr lang="en-IE" sz="2400" dirty="0" smtClean="0">
                <a:latin typeface="Arial"/>
                <a:ea typeface="Arial"/>
                <a:cs typeface="Arial"/>
              </a:rPr>
              <a:t>Email :    </a:t>
            </a:r>
            <a:r>
              <a:rPr lang="en-IE" sz="2400" b="1" dirty="0" smtClean="0">
                <a:latin typeface="Arial"/>
                <a:ea typeface="Arial"/>
                <a:cs typeface="Arial"/>
              </a:rPr>
              <a:t>joanna.purdy@publichealth.ie</a:t>
            </a:r>
            <a:endParaRPr lang="en-IE" sz="2400" b="1" dirty="0">
              <a:latin typeface="Arial"/>
              <a:ea typeface="Arial"/>
              <a:cs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-IE" sz="2400" dirty="0" smtClean="0">
                <a:latin typeface="Arial"/>
                <a:ea typeface="Arial"/>
                <a:cs typeface="Arial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IE" sz="2400" dirty="0" smtClean="0">
                <a:latin typeface="Arial"/>
                <a:ea typeface="Arial"/>
                <a:cs typeface="Arial"/>
              </a:rPr>
              <a:t>Web:       </a:t>
            </a:r>
            <a:r>
              <a:rPr lang="en-IE" sz="2400" b="1" dirty="0" smtClean="0">
                <a:latin typeface="Arial"/>
                <a:ea typeface="Arial"/>
                <a:cs typeface="Arial"/>
              </a:rPr>
              <a:t>www.publichealth.ie</a:t>
            </a:r>
            <a:endParaRPr lang="en-IE" sz="2400" b="1" dirty="0">
              <a:latin typeface="Arial"/>
              <a:ea typeface="Arial"/>
              <a:cs typeface="Arial"/>
            </a:endParaRPr>
          </a:p>
          <a:p>
            <a:pPr lvl="0">
              <a:spcBef>
                <a:spcPts val="0"/>
              </a:spcBef>
              <a:buNone/>
            </a:pPr>
            <a:endParaRPr lang="en-IE" sz="2400" dirty="0" smtClean="0">
              <a:latin typeface="Arial"/>
              <a:ea typeface="Arial"/>
              <a:cs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-IE" sz="2400" dirty="0" smtClean="0">
                <a:latin typeface="Arial"/>
                <a:ea typeface="Arial"/>
                <a:cs typeface="Arial"/>
              </a:rPr>
              <a:t>        	    </a:t>
            </a:r>
            <a:r>
              <a:rPr lang="en-GB" sz="2400" b="1" dirty="0">
                <a:latin typeface="Arial"/>
                <a:ea typeface="Arial"/>
                <a:cs typeface="Arial"/>
                <a:hlinkClick r:id="rId4"/>
              </a:rPr>
              <a:t>www.twitter.com/publichealthie</a:t>
            </a:r>
            <a:endParaRPr lang="en-IE" sz="2400" b="1" dirty="0">
              <a:latin typeface="Arial"/>
              <a:ea typeface="Arial"/>
              <a:cs typeface="Arial"/>
            </a:endParaRPr>
          </a:p>
          <a:p>
            <a:pPr lvl="0" rtl="0">
              <a:spcBef>
                <a:spcPts val="0"/>
              </a:spcBef>
              <a:buNone/>
            </a:pPr>
            <a:endParaRPr lang="en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5" name="Picture 4" descr="twitter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38" y="5301208"/>
            <a:ext cx="576064" cy="576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389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3320" y="1412776"/>
            <a:ext cx="5400600" cy="47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buFont typeface="Wingdings" charset="2"/>
              <a:buChar char="§"/>
            </a:pPr>
            <a:r>
              <a:rPr lang="en" sz="2400" dirty="0" smtClean="0">
                <a:solidFill>
                  <a:srgbClr val="7F7F7F"/>
                </a:solidFill>
              </a:rPr>
              <a:t>Policy context</a:t>
            </a:r>
          </a:p>
          <a:p>
            <a:pPr marL="571500" indent="-342900">
              <a:buFont typeface="Wingdings" charset="2"/>
              <a:buChar char="§"/>
            </a:pPr>
            <a:r>
              <a:rPr lang="en-US" sz="2400" dirty="0" smtClean="0">
                <a:solidFill>
                  <a:srgbClr val="7F7F7F"/>
                </a:solidFill>
              </a:rPr>
              <a:t>D</a:t>
            </a:r>
            <a:r>
              <a:rPr lang="en" sz="2400" dirty="0" smtClean="0">
                <a:solidFill>
                  <a:srgbClr val="7F7F7F"/>
                </a:solidFill>
              </a:rPr>
              <a:t>ata sources</a:t>
            </a:r>
          </a:p>
          <a:p>
            <a:pPr marL="571500" indent="-342900">
              <a:buFont typeface="Wingdings" charset="2"/>
              <a:buChar char="§"/>
            </a:pPr>
            <a:r>
              <a:rPr lang="en" sz="2400" dirty="0" smtClean="0">
                <a:solidFill>
                  <a:srgbClr val="7F7F7F"/>
                </a:solidFill>
              </a:rPr>
              <a:t>Starting to breastfeed</a:t>
            </a:r>
          </a:p>
          <a:p>
            <a:pPr marL="571500" indent="-342900">
              <a:buFont typeface="Wingdings" charset="2"/>
              <a:buChar char="§"/>
            </a:pPr>
            <a:r>
              <a:rPr lang="en" sz="2400" dirty="0" smtClean="0">
                <a:solidFill>
                  <a:srgbClr val="7F7F7F"/>
                </a:solidFill>
              </a:rPr>
              <a:t>Breastfeeding prevalence over time</a:t>
            </a:r>
          </a:p>
          <a:p>
            <a:pPr marL="571500" indent="-342900">
              <a:buFont typeface="Wingdings" charset="2"/>
              <a:buChar char="§"/>
            </a:pPr>
            <a:r>
              <a:rPr lang="en" sz="2400" dirty="0" smtClean="0">
                <a:solidFill>
                  <a:srgbClr val="7F7F7F"/>
                </a:solidFill>
              </a:rPr>
              <a:t>Breastfeeding experiences</a:t>
            </a:r>
          </a:p>
          <a:p>
            <a:pPr marL="571500" indent="-342900">
              <a:buFont typeface="Wingdings" charset="2"/>
              <a:buChar char="§"/>
            </a:pPr>
            <a:r>
              <a:rPr lang="en" sz="2400" dirty="0" smtClean="0">
                <a:solidFill>
                  <a:srgbClr val="7F7F7F"/>
                </a:solidFill>
              </a:rPr>
              <a:t>Attitudes to and perceptions of breastfeeding</a:t>
            </a:r>
          </a:p>
          <a:p>
            <a:pPr marL="571500" indent="-342900">
              <a:buFont typeface="Wingdings" charset="2"/>
              <a:buChar char="§"/>
            </a:pPr>
            <a:endParaRPr lang="en" sz="2400" dirty="0">
              <a:solidFill>
                <a:srgbClr val="7F7F7F"/>
              </a:solidFill>
            </a:endParaRPr>
          </a:p>
          <a:p>
            <a:pPr>
              <a:buNone/>
            </a:pPr>
            <a:endParaRPr sz="2400" dirty="0" smtClean="0">
              <a:solidFill>
                <a:srgbClr val="7F7F7F"/>
              </a:solidFill>
            </a:endParaRPr>
          </a:p>
        </p:txBody>
      </p:sp>
      <p:sp>
        <p:nvSpPr>
          <p:cNvPr id="4" name="Shape 100"/>
          <p:cNvSpPr txBox="1">
            <a:spLocks/>
          </p:cNvSpPr>
          <p:nvPr/>
        </p:nvSpPr>
        <p:spPr>
          <a:xfrm>
            <a:off x="598767" y="722761"/>
            <a:ext cx="7772400" cy="5760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 smtClean="0">
                <a:solidFill>
                  <a:schemeClr val="accent6">
                    <a:lumMod val="50000"/>
                  </a:schemeClr>
                </a:solidFill>
              </a:rPr>
              <a:t>Presentation overview</a:t>
            </a:r>
            <a:endParaRPr lang="en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291" y="37992840"/>
            <a:ext cx="4788542" cy="677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joanna.purdy\AppData\Local\Microsoft\Windows\INetCache\Content.Outlook\S2GVBWJI\2017105 Breastfeeding on the iand of Ireland report finalf_0 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83" y="722761"/>
            <a:ext cx="3240360" cy="4608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92770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611560" y="548680"/>
            <a:ext cx="8352928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 smtClean="0">
                <a:solidFill>
                  <a:srgbClr val="344E6D"/>
                </a:solidFill>
              </a:rPr>
              <a:t>Policy context – Republic of Ireland</a:t>
            </a:r>
            <a:endParaRPr lang="en" sz="3200" b="1" dirty="0">
              <a:solidFill>
                <a:srgbClr val="344E6D"/>
              </a:solidFill>
            </a:endParaRPr>
          </a:p>
        </p:txBody>
      </p:sp>
      <p:sp>
        <p:nvSpPr>
          <p:cNvPr id="7" name="Shape 101"/>
          <p:cNvSpPr txBox="1">
            <a:spLocks/>
          </p:cNvSpPr>
          <p:nvPr/>
        </p:nvSpPr>
        <p:spPr>
          <a:xfrm>
            <a:off x="611560" y="1196752"/>
            <a:ext cx="8208912" cy="5020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endParaRPr lang="en-GB" sz="2400" dirty="0"/>
          </a:p>
          <a:p>
            <a:endParaRPr lang="e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</a:endParaRPr>
          </a:p>
          <a:p>
            <a:pPr>
              <a:buFont typeface="Lato"/>
              <a:buNone/>
            </a:pPr>
            <a:endParaRPr lang="en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26857" r="7225" b="6846"/>
          <a:stretch/>
        </p:blipFill>
        <p:spPr bwMode="auto">
          <a:xfrm>
            <a:off x="1619672" y="1714755"/>
            <a:ext cx="5333821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72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611560" y="548680"/>
            <a:ext cx="8352928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 smtClean="0">
                <a:solidFill>
                  <a:srgbClr val="344E6D"/>
                </a:solidFill>
              </a:rPr>
              <a:t>Policy context – Northern Ireland</a:t>
            </a:r>
            <a:endParaRPr lang="en" sz="32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25682" r="5940" b="3738"/>
          <a:stretch/>
        </p:blipFill>
        <p:spPr bwMode="auto">
          <a:xfrm>
            <a:off x="1691679" y="1700806"/>
            <a:ext cx="5280800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9774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671537" y="332656"/>
            <a:ext cx="7920880" cy="79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 smtClean="0">
                <a:solidFill>
                  <a:srgbClr val="344E6D"/>
                </a:solidFill>
              </a:rPr>
              <a:t>Breastfeeding data sources</a:t>
            </a:r>
            <a:endParaRPr lang="en" sz="32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09855"/>
              </p:ext>
            </p:extLst>
          </p:nvPr>
        </p:nvGraphicFramePr>
        <p:xfrm>
          <a:off x="287524" y="1218669"/>
          <a:ext cx="8640949" cy="5457792"/>
        </p:xfrm>
        <a:graphic>
          <a:graphicData uri="http://schemas.openxmlformats.org/drawingml/2006/table">
            <a:tbl>
              <a:tblPr firstRow="1" firstCol="1" bandRow="1"/>
              <a:tblGrid>
                <a:gridCol w="433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806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2000" b="1" i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Republic</a:t>
                      </a:r>
                      <a:r>
                        <a:rPr lang="en-GB" sz="2000" b="1" i="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of Ireland</a:t>
                      </a:r>
                      <a:endParaRPr sz="2000" b="1" i="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141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 i="0" dirty="0" smtClean="0">
                          <a:solidFill>
                            <a:schemeClr val="bg1"/>
                          </a:solidFill>
                          <a:sym typeface="Raleway"/>
                        </a:rPr>
                        <a:t>Northern Ireland</a:t>
                      </a:r>
                      <a:endParaRPr lang="en" sz="2000" b="1" i="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Health</a:t>
                      </a:r>
                      <a:r>
                        <a:rPr lang="en" sz="18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Service Executive Key Performance Indicator Metadata (2016)</a:t>
                      </a:r>
                      <a:endParaRPr lang="en" sz="1800" dirty="0" smtClean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Northern Ireland Maternity</a:t>
                      </a:r>
                      <a:r>
                        <a:rPr lang="en" sz="1800" b="0" baseline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 </a:t>
                      </a: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System (2016) 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</a:t>
                      </a:r>
                      <a:r>
                        <a:rPr lang="en" sz="18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ational Perinatal</a:t>
                      </a:r>
                      <a:r>
                        <a:rPr lang="en" sz="18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Reporting System (2015)</a:t>
                      </a:r>
                      <a:endParaRPr lang="en" sz="1800" dirty="0" smtClean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lvl="0" algn="l">
                        <a:spcBef>
                          <a:spcPts val="0"/>
                        </a:spcBef>
                        <a:buNone/>
                      </a:pPr>
                      <a:endParaRPr lang="en" sz="180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Northern Ireland Child Health System (2014/15)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800" b="0" dirty="0" smtClean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708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Growing</a:t>
                      </a:r>
                      <a:r>
                        <a:rPr lang="en" sz="18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Up in Ireland Survey             (2015; Infants born in 2008)</a:t>
                      </a:r>
                      <a:endParaRPr lang="en" sz="180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UK I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n</a:t>
                      </a: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fant Feeding</a:t>
                      </a:r>
                      <a:r>
                        <a:rPr lang="en" sz="1800" b="0" baseline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 Survey (2010)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National</a:t>
                      </a:r>
                      <a:r>
                        <a:rPr lang="en" sz="18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Infant Feeding Survey (2008)</a:t>
                      </a:r>
                      <a:endParaRPr lang="en" sz="1800" dirty="0" smtClean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Childhood Obesity</a:t>
                      </a:r>
                      <a:r>
                        <a:rPr lang="en" sz="18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Surveillance </a:t>
                      </a:r>
                      <a:r>
                        <a:rPr lang="en" sz="18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Initiative (2012; Infants born around 2005)</a:t>
                      </a:r>
                      <a:endParaRPr lang="en" sz="1800" dirty="0" smtClean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1231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287524" y="332656"/>
            <a:ext cx="8304893" cy="1035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>
                <a:solidFill>
                  <a:srgbClr val="344E6D"/>
                </a:solidFill>
              </a:rPr>
              <a:t>D</a:t>
            </a:r>
            <a:r>
              <a:rPr lang="en-GB" sz="3200" b="1" dirty="0" smtClean="0">
                <a:solidFill>
                  <a:srgbClr val="344E6D"/>
                </a:solidFill>
              </a:rPr>
              <a:t>ata sources on attitudes, perceptions and experiences of breastfeeding</a:t>
            </a:r>
            <a:endParaRPr lang="en" sz="32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50643"/>
              </p:ext>
            </p:extLst>
          </p:nvPr>
        </p:nvGraphicFramePr>
        <p:xfrm>
          <a:off x="287524" y="1556792"/>
          <a:ext cx="8640949" cy="4176464"/>
        </p:xfrm>
        <a:graphic>
          <a:graphicData uri="http://schemas.openxmlformats.org/drawingml/2006/table">
            <a:tbl>
              <a:tblPr firstRow="1" firstCol="1" bandRow="1"/>
              <a:tblGrid>
                <a:gridCol w="433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2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87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GB" sz="2000" b="1" i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Republic</a:t>
                      </a:r>
                      <a:r>
                        <a:rPr lang="en-GB" sz="2000" b="1" i="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of Ireland</a:t>
                      </a:r>
                      <a:endParaRPr sz="2000" b="1" i="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141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 i="0" dirty="0" smtClean="0">
                          <a:solidFill>
                            <a:schemeClr val="bg1"/>
                          </a:solidFill>
                          <a:sym typeface="Raleway"/>
                        </a:rPr>
                        <a:t>Northern Ireland</a:t>
                      </a:r>
                      <a:endParaRPr lang="en" sz="2000" b="1" i="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Growing</a:t>
                      </a:r>
                      <a:r>
                        <a:rPr lang="en" sz="18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Up in Ireland Survey                    (2015; Infants born in 2008)</a:t>
                      </a:r>
                      <a:endParaRPr lang="en" sz="1800" dirty="0" smtClean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Health Survey Northern Ireland    (2012/13 &amp; 2013/14)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National</a:t>
                      </a:r>
                      <a:r>
                        <a:rPr lang="en" sz="1800" baseline="0" dirty="0" smtClean="0">
                          <a:solidFill>
                            <a:schemeClr val="bg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Infant Feeding Survey (2008)</a:t>
                      </a:r>
                      <a:endParaRPr lang="en" sz="1800" dirty="0" smtClean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800" dirty="0" smtClean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UK I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n</a:t>
                      </a: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fant Feeding</a:t>
                      </a:r>
                      <a:r>
                        <a:rPr lang="en" sz="1800" b="0" baseline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 Survey (2010)</a:t>
                      </a:r>
                      <a:endParaRPr lang="en" sz="1800" b="0" dirty="0" smtClean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  <a:p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304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lang="en" sz="180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Young</a:t>
                      </a:r>
                      <a:r>
                        <a:rPr lang="en" sz="1800" b="0" baseline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 Person’s Behaviour and Attitudes Survey (2016)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994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endParaRPr lang="en" sz="1800" dirty="0">
                        <a:solidFill>
                          <a:schemeClr val="bg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P</a:t>
                      </a:r>
                      <a:r>
                        <a:rPr lang="en" sz="1800" b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HA</a:t>
                      </a:r>
                      <a:r>
                        <a:rPr lang="en" sz="1800" b="0" baseline="0" dirty="0" smtClean="0">
                          <a:solidFill>
                            <a:schemeClr val="bg1"/>
                          </a:solidFill>
                          <a:latin typeface="Raleway"/>
                          <a:ea typeface="Arial"/>
                          <a:cs typeface="Arial"/>
                          <a:sym typeface="Lato"/>
                        </a:rPr>
                        <a:t> commissioned research (2016)</a:t>
                      </a:r>
                      <a:endParaRPr lang="en" sz="1800" b="0" dirty="0">
                        <a:solidFill>
                          <a:schemeClr val="bg1"/>
                        </a:solidFill>
                        <a:latin typeface="Raleway"/>
                        <a:ea typeface="Arial"/>
                        <a:cs typeface="Arial"/>
                        <a:sym typeface="Lato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6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813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546724" y="476672"/>
            <a:ext cx="8856476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 smtClean="0">
                <a:solidFill>
                  <a:srgbClr val="344E6D"/>
                </a:solidFill>
              </a:rPr>
              <a:t>Starting to breastfeed</a:t>
            </a:r>
            <a:endParaRPr lang="en" sz="32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 r="-158"/>
          <a:stretch/>
        </p:blipFill>
        <p:spPr bwMode="auto">
          <a:xfrm>
            <a:off x="1907704" y="1337441"/>
            <a:ext cx="516705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5728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611560" y="47667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 smtClean="0">
                <a:solidFill>
                  <a:srgbClr val="344E6D"/>
                </a:solidFill>
              </a:rPr>
              <a:t>Starting to breastfeed</a:t>
            </a:r>
            <a:endParaRPr lang="en" sz="32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8</a:t>
            </a:fld>
            <a:endParaRPr lang="en-US" dirty="0"/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"/>
          <a:stretch/>
        </p:blipFill>
        <p:spPr bwMode="auto">
          <a:xfrm>
            <a:off x="1907704" y="1328156"/>
            <a:ext cx="51660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4575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0"/>
          <p:cNvSpPr txBox="1">
            <a:spLocks/>
          </p:cNvSpPr>
          <p:nvPr/>
        </p:nvSpPr>
        <p:spPr>
          <a:xfrm>
            <a:off x="334334" y="548680"/>
            <a:ext cx="8342122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GB" sz="3200" b="1" dirty="0">
                <a:solidFill>
                  <a:srgbClr val="344E6D"/>
                </a:solidFill>
              </a:rPr>
              <a:t>Breastfeeding rates on discharge from hospital </a:t>
            </a:r>
            <a:r>
              <a:rPr lang="en-GB" sz="3200" b="1" dirty="0" smtClean="0">
                <a:solidFill>
                  <a:srgbClr val="344E6D"/>
                </a:solidFill>
              </a:rPr>
              <a:t>from </a:t>
            </a:r>
            <a:r>
              <a:rPr lang="en-US" sz="3200" b="1" dirty="0" smtClean="0">
                <a:solidFill>
                  <a:srgbClr val="344E6D"/>
                </a:solidFill>
              </a:rPr>
              <a:t>2006-2015</a:t>
            </a:r>
            <a:endParaRPr lang="en" sz="3200" b="1" dirty="0">
              <a:solidFill>
                <a:srgbClr val="344E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636158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1CA94D-3DD2-334A-A305-32039B6B20F0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3" y="2420888"/>
            <a:ext cx="8653243" cy="274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6968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3574</TotalTime>
  <Words>481</Words>
  <Application>Microsoft Office PowerPoint</Application>
  <PresentationFormat>On-screen Show (4:3)</PresentationFormat>
  <Paragraphs>107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Wingdings</vt:lpstr>
      <vt:lpstr>Lato Regular</vt:lpstr>
      <vt:lpstr>Calibri</vt:lpstr>
      <vt:lpstr>Raleway</vt:lpstr>
      <vt:lpstr>Lato</vt:lpstr>
      <vt:lpstr>Arial</vt:lpstr>
      <vt:lpstr>Times New Roman</vt:lpstr>
      <vt:lpstr>Antonio template</vt:lpstr>
      <vt:lpstr>Breastfeeding on the island of Ireland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Nicola Donnelly</dc:creator>
  <cp:lastModifiedBy>McCullough, Julie</cp:lastModifiedBy>
  <cp:revision>130</cp:revision>
  <cp:lastPrinted>2018-11-01T15:04:00Z</cp:lastPrinted>
  <dcterms:modified xsi:type="dcterms:W3CDTF">2018-11-08T20:32:30Z</dcterms:modified>
</cp:coreProperties>
</file>