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1" r:id="rId3"/>
    <p:sldId id="270" r:id="rId4"/>
    <p:sldId id="267" r:id="rId5"/>
    <p:sldId id="266" r:id="rId6"/>
    <p:sldId id="263" r:id="rId7"/>
    <p:sldId id="274" r:id="rId8"/>
    <p:sldId id="279" r:id="rId9"/>
    <p:sldId id="280" r:id="rId10"/>
    <p:sldId id="281" r:id="rId11"/>
    <p:sldId id="272" r:id="rId12"/>
    <p:sldId id="285" r:id="rId13"/>
    <p:sldId id="275" r:id="rId14"/>
    <p:sldId id="282" r:id="rId15"/>
    <p:sldId id="283" r:id="rId16"/>
    <p:sldId id="286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0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6EB31-6D7C-41FA-875E-1518991E54B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6A2E9-63A8-4230-8D73-FBFDD1776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AD6C6-EEFB-4E06-97D5-35DE7F2C65F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9BD9-9026-4E57-96D0-B250B33E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BF4ED8-5A82-49E4-971C-79E18675B3F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7287" cy="37274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625" y="4721862"/>
            <a:ext cx="4993543" cy="4473254"/>
          </a:xfrm>
          <a:noFill/>
        </p:spPr>
        <p:txBody>
          <a:bodyPr lIns="91166" tIns="45583" rIns="91166" bIns="45583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1781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BD9-9026-4E57-96D0-B250B33E1A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76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9BD9-9026-4E57-96D0-B250B33E1A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1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6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20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1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36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0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2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70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63C7-200B-46D0-BC27-B60AB8B86D2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F854-71CE-4A02-B29E-6BFF1FF89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illian.perks@bhrhospitals.nhs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barratt@wellbeingofwomen.org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ri.org/about-us/our-council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206680" cy="866527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GB" sz="4000" b="1" dirty="0" smtClean="0">
                <a:solidFill>
                  <a:srgbClr val="00A9C0"/>
                </a:solidFill>
              </a:rPr>
              <a:t/>
            </a:r>
            <a:br>
              <a:rPr lang="en-GB" sz="4000" b="1" dirty="0" smtClean="0">
                <a:solidFill>
                  <a:srgbClr val="00A9C0"/>
                </a:solidFill>
              </a:rPr>
            </a:br>
            <a:r>
              <a:rPr lang="en-GB" sz="4000" b="1" dirty="0">
                <a:solidFill>
                  <a:srgbClr val="00A9C0"/>
                </a:solidFill>
              </a:rPr>
              <a:t/>
            </a:r>
            <a:br>
              <a:rPr lang="en-GB" sz="4000" b="1" dirty="0">
                <a:solidFill>
                  <a:srgbClr val="00A9C0"/>
                </a:solidFill>
              </a:rPr>
            </a:br>
            <a:r>
              <a:rPr lang="en-GB" b="1" dirty="0" smtClean="0">
                <a:solidFill>
                  <a:srgbClr val="00A9C0"/>
                </a:solidFill>
              </a:rPr>
              <a:t>Breastfeeding Research </a:t>
            </a:r>
            <a:r>
              <a:rPr lang="en-GB" b="1" dirty="0" err="1" smtClean="0">
                <a:solidFill>
                  <a:srgbClr val="00A9C0"/>
                </a:solidFill>
              </a:rPr>
              <a:t>Workstrand</a:t>
            </a:r>
            <a:r>
              <a:rPr lang="en-GB" b="1" dirty="0" smtClean="0">
                <a:solidFill>
                  <a:srgbClr val="00A9C0"/>
                </a:solidFill>
              </a:rPr>
              <a:t> </a:t>
            </a:r>
            <a:br>
              <a:rPr lang="en-GB" b="1" dirty="0" smtClean="0">
                <a:solidFill>
                  <a:srgbClr val="00A9C0"/>
                </a:solidFill>
              </a:rPr>
            </a:br>
            <a:r>
              <a:rPr lang="en-GB" b="1" dirty="0" smtClean="0">
                <a:solidFill>
                  <a:srgbClr val="00A9C0"/>
                </a:solidFill>
              </a:rPr>
              <a:t>&amp; Research Funding</a:t>
            </a:r>
            <a:br>
              <a:rPr lang="en-GB" b="1" dirty="0" smtClean="0">
                <a:solidFill>
                  <a:srgbClr val="00A9C0"/>
                </a:solidFill>
              </a:rPr>
            </a:br>
            <a:r>
              <a:rPr lang="en-GB" sz="4000" b="1" dirty="0" smtClean="0">
                <a:solidFill>
                  <a:srgbClr val="00A9C0"/>
                </a:solidFill>
              </a:rPr>
              <a:t/>
            </a:r>
            <a:br>
              <a:rPr lang="en-GB" sz="4000" b="1" dirty="0" smtClean="0">
                <a:solidFill>
                  <a:srgbClr val="00A9C0"/>
                </a:solidFill>
              </a:rPr>
            </a:br>
            <a:r>
              <a:rPr lang="en-GB" sz="3600" b="1" dirty="0" smtClean="0">
                <a:solidFill>
                  <a:srgbClr val="00A9C0"/>
                </a:solidFill>
              </a:rPr>
              <a:t/>
            </a:r>
            <a:br>
              <a:rPr lang="en-GB" sz="3600" b="1" dirty="0" smtClean="0">
                <a:solidFill>
                  <a:srgbClr val="00A9C0"/>
                </a:solidFill>
              </a:rPr>
            </a:br>
            <a:r>
              <a:rPr lang="en-GB" sz="2800" dirty="0">
                <a:ea typeface="+mn-ea"/>
                <a:cs typeface="+mn-cs"/>
              </a:rPr>
              <a:t>Ulster University, </a:t>
            </a:r>
            <a:r>
              <a:rPr lang="en-GB" sz="2800" dirty="0" smtClean="0">
                <a:ea typeface="+mn-ea"/>
                <a:cs typeface="+mn-cs"/>
              </a:rPr>
              <a:t>9 </a:t>
            </a:r>
            <a:r>
              <a:rPr lang="en-GB" sz="2800" dirty="0">
                <a:ea typeface="+mn-ea"/>
                <a:cs typeface="+mn-cs"/>
              </a:rPr>
              <a:t>November </a:t>
            </a:r>
            <a:r>
              <a:rPr lang="en-GB" sz="2800" dirty="0" smtClean="0">
                <a:ea typeface="+mn-ea"/>
                <a:cs typeface="+mn-cs"/>
              </a:rPr>
              <a:t>2018</a:t>
            </a:r>
            <a:r>
              <a:rPr lang="en-GB" sz="2800" dirty="0">
                <a:ea typeface="+mn-ea"/>
                <a:cs typeface="+mn-cs"/>
              </a:rPr>
              <a:t/>
            </a:r>
            <a:br>
              <a:rPr lang="en-GB" sz="2800" dirty="0">
                <a:ea typeface="+mn-ea"/>
                <a:cs typeface="+mn-cs"/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933056"/>
            <a:ext cx="7045325" cy="2088332"/>
          </a:xfrm>
        </p:spPr>
        <p:txBody>
          <a:bodyPr>
            <a:normAutofit/>
          </a:bodyPr>
          <a:lstStyle/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Dr Nicola Armstrong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Programme Manager</a:t>
            </a:r>
          </a:p>
          <a:p>
            <a:pPr eaLnBrk="1" hangingPunct="1"/>
            <a:r>
              <a:rPr lang="en-GB" sz="2800" dirty="0" smtClean="0">
                <a:solidFill>
                  <a:schemeClr val="tx1"/>
                </a:solidFill>
              </a:rPr>
              <a:t>HSC R&amp;D Division, PHA</a:t>
            </a:r>
          </a:p>
        </p:txBody>
      </p:sp>
      <p:pic>
        <p:nvPicPr>
          <p:cNvPr id="2" name="Picture 2" descr="F:\@adm\Logos\PHA\PHA_R&amp;Dlogo_2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" y="105516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A9C0"/>
                </a:solidFill>
              </a:rPr>
              <a:t>Example: Successful Research Project</a:t>
            </a:r>
            <a:r>
              <a:rPr lang="en-GB" sz="2800" dirty="0" smtClean="0">
                <a:solidFill>
                  <a:srgbClr val="00A9C0"/>
                </a:solidFill>
              </a:rPr>
              <a:t/>
            </a:r>
            <a:br>
              <a:rPr lang="en-GB" sz="2800" dirty="0" smtClean="0">
                <a:solidFill>
                  <a:srgbClr val="00A9C0"/>
                </a:solidFill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00A9C0"/>
                </a:solidFill>
              </a:rPr>
              <a:t>Partners in Birth : e</a:t>
            </a:r>
            <a:r>
              <a:rPr lang="en-GB" dirty="0" smtClean="0">
                <a:solidFill>
                  <a:srgbClr val="00A9C0"/>
                </a:solidFill>
              </a:rPr>
              <a:t>mpowering </a:t>
            </a:r>
            <a:r>
              <a:rPr lang="en-GB" dirty="0">
                <a:solidFill>
                  <a:srgbClr val="00A9C0"/>
                </a:solidFill>
              </a:rPr>
              <a:t>women to achieve physiological birth and reduce interventions</a:t>
            </a:r>
            <a:endParaRPr lang="en-US" b="1" dirty="0" smtClean="0"/>
          </a:p>
          <a:p>
            <a:r>
              <a:rPr lang="en-US" dirty="0" smtClean="0"/>
              <a:t>Commenced September </a:t>
            </a:r>
            <a:r>
              <a:rPr lang="en-US" dirty="0"/>
              <a:t>2017 </a:t>
            </a:r>
            <a:r>
              <a:rPr lang="en-US" dirty="0" smtClean="0"/>
              <a:t>for </a:t>
            </a:r>
            <a:r>
              <a:rPr lang="en-US" dirty="0"/>
              <a:t>15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Barking</a:t>
            </a:r>
            <a:r>
              <a:rPr lang="en-US" dirty="0"/>
              <a:t>, </a:t>
            </a:r>
            <a:r>
              <a:rPr lang="en-US" dirty="0" err="1"/>
              <a:t>Havering</a:t>
            </a:r>
            <a:r>
              <a:rPr lang="en-US" dirty="0"/>
              <a:t> &amp;</a:t>
            </a:r>
            <a:r>
              <a:rPr lang="en-US" dirty="0" smtClean="0"/>
              <a:t> </a:t>
            </a:r>
            <a:r>
              <a:rPr lang="en-US" dirty="0" err="1"/>
              <a:t>Redbridge</a:t>
            </a:r>
            <a:r>
              <a:rPr lang="en-US" dirty="0"/>
              <a:t> University Hospitals NHS Trust, in partnership with Maternity Voices Partnership Queen’s, a multidisciplinary service user group.</a:t>
            </a:r>
          </a:p>
          <a:p>
            <a:r>
              <a:rPr lang="en-US" dirty="0"/>
              <a:t>Aiming to increase breastfeeding rates, and reduce unnecessary obstetric interventions.</a:t>
            </a:r>
          </a:p>
          <a:p>
            <a:r>
              <a:rPr lang="en-US" dirty="0" smtClean="0"/>
              <a:t>Delivering </a:t>
            </a:r>
            <a:r>
              <a:rPr lang="en-US" dirty="0"/>
              <a:t>a pioneering programme of antenatal education to 200 women and their birth partners in primary care settings.</a:t>
            </a:r>
          </a:p>
          <a:p>
            <a:r>
              <a:rPr lang="en-US" dirty="0"/>
              <a:t>A</a:t>
            </a:r>
            <a:r>
              <a:rPr lang="en-US" dirty="0" smtClean="0"/>
              <a:t>ims </a:t>
            </a:r>
            <a:r>
              <a:rPr lang="en-US" dirty="0"/>
              <a:t>to educate and motivate expectant parents to be informed and become active participants in the birth process.</a:t>
            </a:r>
          </a:p>
          <a:p>
            <a:r>
              <a:rPr lang="en-US" dirty="0" smtClean="0"/>
              <a:t>Average </a:t>
            </a:r>
            <a:r>
              <a:rPr lang="en-US" dirty="0"/>
              <a:t>class size of 10 couples. F</a:t>
            </a:r>
            <a:r>
              <a:rPr lang="en-US" dirty="0" smtClean="0"/>
              <a:t>or </a:t>
            </a:r>
            <a:r>
              <a:rPr lang="en-US" dirty="0"/>
              <a:t>women who are 32–34 weeks pregnant – believed to be the optimum time to impact their decisions around </a:t>
            </a:r>
            <a:r>
              <a:rPr lang="en-US" dirty="0" err="1"/>
              <a:t>labour</a:t>
            </a:r>
            <a:r>
              <a:rPr lang="en-US" dirty="0"/>
              <a:t> and birth.</a:t>
            </a:r>
          </a:p>
          <a:p>
            <a:endParaRPr lang="en-US" dirty="0" smtClean="0"/>
          </a:p>
          <a:p>
            <a:r>
              <a:rPr lang="en-US" dirty="0"/>
              <a:t>Gill Perks, Consultant Midwife, Queens Birth Centre, </a:t>
            </a:r>
            <a:r>
              <a:rPr lang="en-US" dirty="0" err="1" smtClean="0"/>
              <a:t>Romford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gillian.perks@bhrhospitals.nhs.uk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2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8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A9C0"/>
                </a:solidFill>
              </a:rPr>
              <a:t>Highlights: </a:t>
            </a:r>
            <a:r>
              <a:rPr lang="en-GB" dirty="0" smtClean="0">
                <a:solidFill>
                  <a:srgbClr val="00A9C0"/>
                </a:solidFill>
              </a:rPr>
              <a:t/>
            </a:r>
            <a:br>
              <a:rPr lang="en-GB" dirty="0" smtClean="0">
                <a:solidFill>
                  <a:srgbClr val="00A9C0"/>
                </a:solidFill>
              </a:rPr>
            </a:br>
            <a:r>
              <a:rPr lang="en-GB" dirty="0" smtClean="0">
                <a:solidFill>
                  <a:srgbClr val="00A9C0"/>
                </a:solidFill>
              </a:rPr>
              <a:t>Wellbeing of Women (</a:t>
            </a:r>
            <a:r>
              <a:rPr lang="en-GB" dirty="0" err="1" smtClean="0">
                <a:solidFill>
                  <a:srgbClr val="00A9C0"/>
                </a:solidFill>
              </a:rPr>
              <a:t>WoW</a:t>
            </a:r>
            <a:r>
              <a:rPr lang="en-GB" dirty="0" smtClean="0">
                <a:solidFill>
                  <a:srgbClr val="00A9C0"/>
                </a:solidFill>
              </a:rPr>
              <a:t>)</a:t>
            </a:r>
            <a:br>
              <a:rPr lang="en-GB" dirty="0" smtClean="0">
                <a:solidFill>
                  <a:srgbClr val="00A9C0"/>
                </a:solidFill>
              </a:rPr>
            </a:b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US" sz="3100" dirty="0">
                <a:latin typeface="+mj-lt"/>
              </a:rPr>
              <a:t>Wellbeing of Women is the only charity in the UK funding peer-reviewed pioneering </a:t>
            </a:r>
            <a:r>
              <a:rPr lang="en-US" sz="3100" dirty="0" smtClean="0">
                <a:latin typeface="+mj-lt"/>
              </a:rPr>
              <a:t>research </a:t>
            </a:r>
            <a:r>
              <a:rPr lang="en-US" sz="3100" dirty="0">
                <a:latin typeface="+mj-lt"/>
              </a:rPr>
              <a:t>across the whole spectrum of women’s reproductive and </a:t>
            </a:r>
            <a:r>
              <a:rPr lang="en-US" sz="3100" dirty="0" err="1">
                <a:latin typeface="+mj-lt"/>
              </a:rPr>
              <a:t>gynaecological</a:t>
            </a:r>
            <a:r>
              <a:rPr lang="en-US" sz="3100" dirty="0">
                <a:latin typeface="+mj-lt"/>
              </a:rPr>
              <a:t> health</a:t>
            </a:r>
            <a:r>
              <a:rPr lang="en-US" sz="3100" dirty="0" smtClean="0">
                <a:latin typeface="+mj-lt"/>
              </a:rPr>
              <a:t>.</a:t>
            </a:r>
            <a:r>
              <a:rPr lang="en-US" sz="3100" dirty="0">
                <a:latin typeface="+mj-lt"/>
              </a:rPr>
              <a:t> Since the charity was established in 1964, </a:t>
            </a:r>
            <a:r>
              <a:rPr lang="en-US" sz="3100" dirty="0" smtClean="0">
                <a:latin typeface="+mj-lt"/>
              </a:rPr>
              <a:t>they </a:t>
            </a:r>
            <a:r>
              <a:rPr lang="en-US" sz="3100" dirty="0">
                <a:latin typeface="+mj-lt"/>
              </a:rPr>
              <a:t>have invested around £54 </a:t>
            </a:r>
            <a:r>
              <a:rPr lang="en-US" sz="3100" dirty="0" smtClean="0">
                <a:latin typeface="+mj-lt"/>
              </a:rPr>
              <a:t>million. </a:t>
            </a:r>
          </a:p>
          <a:p>
            <a:r>
              <a:rPr lang="en-US" sz="3100" dirty="0" smtClean="0">
                <a:latin typeface="+mj-lt"/>
              </a:rPr>
              <a:t>Wellbeing </a:t>
            </a:r>
            <a:r>
              <a:rPr lang="en-US" sz="3100" dirty="0">
                <a:latin typeface="+mj-lt"/>
              </a:rPr>
              <a:t>of Women’s grant award programme seeks to improve the health of women and babies by:</a:t>
            </a:r>
          </a:p>
          <a:p>
            <a:pPr lvl="1"/>
            <a:r>
              <a:rPr lang="en-US" sz="3100" dirty="0">
                <a:latin typeface="+mj-lt"/>
              </a:rPr>
              <a:t>Supporting high-quality </a:t>
            </a:r>
            <a:r>
              <a:rPr lang="en-US" sz="3100" dirty="0" smtClean="0">
                <a:latin typeface="+mj-lt"/>
              </a:rPr>
              <a:t>research</a:t>
            </a:r>
          </a:p>
          <a:p>
            <a:pPr lvl="1"/>
            <a:r>
              <a:rPr lang="en-US" sz="3100" dirty="0" smtClean="0">
                <a:latin typeface="+mj-lt"/>
              </a:rPr>
              <a:t>Addressing </a:t>
            </a:r>
            <a:r>
              <a:rPr lang="en-US" sz="3100" dirty="0">
                <a:latin typeface="+mj-lt"/>
              </a:rPr>
              <a:t>gaps in knowledge </a:t>
            </a:r>
            <a:endParaRPr lang="en-US" sz="3100" dirty="0" smtClean="0">
              <a:latin typeface="+mj-lt"/>
            </a:endParaRPr>
          </a:p>
          <a:p>
            <a:pPr lvl="1"/>
            <a:r>
              <a:rPr lang="en-US" sz="3100" dirty="0" smtClean="0">
                <a:latin typeface="+mj-lt"/>
              </a:rPr>
              <a:t>Investing </a:t>
            </a:r>
            <a:r>
              <a:rPr lang="en-US" sz="3100" dirty="0">
                <a:latin typeface="+mj-lt"/>
              </a:rPr>
              <a:t>in the training of new researchers with promising potential </a:t>
            </a:r>
            <a:endParaRPr lang="en-US" sz="3100" dirty="0" smtClean="0">
              <a:latin typeface="+mj-lt"/>
            </a:endParaRPr>
          </a:p>
          <a:p>
            <a:pPr lvl="1"/>
            <a:r>
              <a:rPr lang="en-US" sz="3100" dirty="0" smtClean="0">
                <a:latin typeface="+mj-lt"/>
              </a:rPr>
              <a:t>Meeting </a:t>
            </a:r>
            <a:r>
              <a:rPr lang="en-US" sz="3100" dirty="0">
                <a:latin typeface="+mj-lt"/>
              </a:rPr>
              <a:t>an identified need to improve the health of women </a:t>
            </a:r>
            <a:endParaRPr lang="en-US" sz="3100" dirty="0" smtClean="0">
              <a:latin typeface="+mj-lt"/>
            </a:endParaRPr>
          </a:p>
          <a:p>
            <a:pPr lvl="1"/>
            <a:r>
              <a:rPr lang="en-US" sz="3100" dirty="0" smtClean="0">
                <a:latin typeface="+mj-lt"/>
              </a:rPr>
              <a:t>Ensuring </a:t>
            </a:r>
            <a:r>
              <a:rPr lang="en-US" sz="3100" dirty="0">
                <a:latin typeface="+mj-lt"/>
              </a:rPr>
              <a:t>the long-term future of the charity by maintaining a reputation for quality and </a:t>
            </a:r>
            <a:r>
              <a:rPr lang="en-US" sz="3100" dirty="0" smtClean="0">
                <a:latin typeface="+mj-lt"/>
              </a:rPr>
              <a:t>transparency</a:t>
            </a:r>
          </a:p>
          <a:p>
            <a:pPr lvl="1"/>
            <a:endParaRPr lang="en-US" sz="3100" b="1" dirty="0">
              <a:latin typeface="+mj-lt"/>
            </a:endParaRP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A9C0"/>
                </a:solidFill>
              </a:rPr>
              <a:t>Example 1: </a:t>
            </a:r>
            <a:br>
              <a:rPr lang="en-GB" dirty="0" smtClean="0">
                <a:solidFill>
                  <a:srgbClr val="00A9C0"/>
                </a:solidFill>
              </a:rPr>
            </a:br>
            <a:r>
              <a:rPr lang="en-GB" dirty="0" smtClean="0">
                <a:solidFill>
                  <a:srgbClr val="00A9C0"/>
                </a:solidFill>
              </a:rPr>
              <a:t>Entry-level Scholarships (ELS) </a:t>
            </a:r>
            <a:r>
              <a:rPr lang="en-GB" dirty="0">
                <a:solidFill>
                  <a:srgbClr val="00A9C0"/>
                </a:solidFill>
              </a:rPr>
              <a:t>Midwives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US" sz="2000" dirty="0" smtClean="0"/>
              <a:t>These </a:t>
            </a:r>
            <a:r>
              <a:rPr lang="en-US" sz="2000" dirty="0"/>
              <a:t>awards are supported </a:t>
            </a:r>
            <a:r>
              <a:rPr lang="en-US" sz="2000" dirty="0" smtClean="0"/>
              <a:t>by:</a:t>
            </a:r>
            <a:endParaRPr lang="en-US" sz="2000" b="1" dirty="0"/>
          </a:p>
          <a:p>
            <a:pPr marL="457200" lvl="1" indent="0">
              <a:buNone/>
            </a:pPr>
            <a:endParaRPr lang="en-US" sz="2000" b="1" dirty="0" smtClean="0"/>
          </a:p>
          <a:p>
            <a:pPr marL="357188" lvl="1" indent="0">
              <a:buNone/>
            </a:pPr>
            <a:r>
              <a:rPr lang="en-US" sz="2000" b="1" dirty="0" smtClean="0"/>
              <a:t>Last submission </a:t>
            </a:r>
            <a:r>
              <a:rPr lang="en-US" sz="2000" b="1" dirty="0"/>
              <a:t>deadline </a:t>
            </a:r>
            <a:r>
              <a:rPr lang="en-US" sz="2000" b="1" dirty="0" smtClean="0"/>
              <a:t>was 20 </a:t>
            </a:r>
            <a:r>
              <a:rPr lang="en-US" sz="2000" b="1" dirty="0"/>
              <a:t>September 2018</a:t>
            </a:r>
          </a:p>
          <a:p>
            <a:endParaRPr lang="en-US" sz="2000" dirty="0"/>
          </a:p>
          <a:p>
            <a:r>
              <a:rPr lang="en-US" sz="2000" dirty="0" smtClean="0"/>
              <a:t>Applications </a:t>
            </a:r>
            <a:r>
              <a:rPr lang="en-US" sz="2000" dirty="0"/>
              <a:t>for training in </a:t>
            </a:r>
            <a:r>
              <a:rPr lang="en-US" sz="2000" dirty="0" smtClean="0"/>
              <a:t>research </a:t>
            </a:r>
            <a:r>
              <a:rPr lang="en-US" sz="2000" dirty="0"/>
              <a:t>in one of the following areas:</a:t>
            </a:r>
          </a:p>
          <a:p>
            <a:pPr lvl="1"/>
            <a:r>
              <a:rPr lang="en-US" sz="2000" dirty="0"/>
              <a:t>Pregnancy, birth and the postpartum period</a:t>
            </a:r>
          </a:p>
          <a:p>
            <a:pPr lvl="1"/>
            <a:r>
              <a:rPr lang="en-US" sz="2000" dirty="0"/>
              <a:t>General wellbeing surrounding women’s health </a:t>
            </a:r>
            <a:r>
              <a:rPr lang="en-US" sz="2000" dirty="0" smtClean="0"/>
              <a:t>issues</a:t>
            </a:r>
          </a:p>
          <a:p>
            <a:pPr marL="360000" lvl="1"/>
            <a:endParaRPr lang="en-US" sz="2000" dirty="0"/>
          </a:p>
          <a:p>
            <a:r>
              <a:rPr lang="en-US" sz="2000" dirty="0"/>
              <a:t>Scholarships are a maximum of </a:t>
            </a:r>
            <a:r>
              <a:rPr lang="en-US" sz="2000" b="1" dirty="0"/>
              <a:t>£20,000</a:t>
            </a:r>
            <a:r>
              <a:rPr lang="en-US" sz="2000" dirty="0"/>
              <a:t> and are </a:t>
            </a:r>
            <a:r>
              <a:rPr lang="en-US" sz="2000" dirty="0" smtClean="0"/>
              <a:t>awarded </a:t>
            </a:r>
            <a:r>
              <a:rPr lang="en-US" sz="2000" dirty="0"/>
              <a:t>for up to one </a:t>
            </a:r>
            <a:r>
              <a:rPr lang="en-US" sz="2000" dirty="0" smtClean="0"/>
              <a:t>year </a:t>
            </a:r>
            <a:r>
              <a:rPr lang="en-US" sz="2000" dirty="0"/>
              <a:t>to contribute to salary and/or research costs.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aim of these awards is to provide ‘pump-priming’ funds to enable candidates to be exposed to a research environment, or to obtain pilot data for bids for definitive funding.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42677"/>
            <a:ext cx="994693" cy="43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80" y="1458222"/>
            <a:ext cx="821933" cy="52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9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ELS Midwives Success Rates</a:t>
            </a: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733656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lvl="1"/>
            <a:endParaRPr lang="en-US" b="1" dirty="0"/>
          </a:p>
          <a:p>
            <a:pPr marL="0" indent="0">
              <a:buNone/>
            </a:pPr>
            <a:r>
              <a:rPr lang="en-US" sz="2600" b="1" dirty="0" smtClean="0"/>
              <a:t>Year 		Applications 	Awarded 	Success </a:t>
            </a:r>
            <a:r>
              <a:rPr lang="en-US" sz="2600" b="1" dirty="0"/>
              <a:t>Rate (%) </a:t>
            </a:r>
          </a:p>
          <a:p>
            <a:pPr marL="0" indent="0">
              <a:buNone/>
            </a:pPr>
            <a:r>
              <a:rPr lang="en-US" sz="2600" dirty="0"/>
              <a:t>2015 </a:t>
            </a:r>
            <a:r>
              <a:rPr lang="en-US" sz="2600" dirty="0" smtClean="0"/>
              <a:t>		5		2 		40</a:t>
            </a:r>
            <a:r>
              <a:rPr lang="en-US" sz="2600" dirty="0"/>
              <a:t>% </a:t>
            </a:r>
          </a:p>
          <a:p>
            <a:pPr marL="0" indent="0">
              <a:buNone/>
            </a:pPr>
            <a:r>
              <a:rPr lang="en-US" sz="2600" dirty="0"/>
              <a:t>2016 </a:t>
            </a:r>
            <a:r>
              <a:rPr lang="en-US" sz="2600" dirty="0" smtClean="0"/>
              <a:t>		4 		1 		25</a:t>
            </a:r>
            <a:r>
              <a:rPr lang="en-US" sz="2600" dirty="0"/>
              <a:t>% </a:t>
            </a:r>
          </a:p>
          <a:p>
            <a:pPr marL="0" indent="0">
              <a:buNone/>
            </a:pPr>
            <a:r>
              <a:rPr lang="en-US" sz="2600" dirty="0"/>
              <a:t>2017 </a:t>
            </a:r>
            <a:r>
              <a:rPr lang="en-US" sz="2600" dirty="0" smtClean="0"/>
              <a:t>		– 		– 		–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2018 </a:t>
            </a:r>
            <a:r>
              <a:rPr lang="en-US" sz="2600" dirty="0" smtClean="0"/>
              <a:t>		8 		1 		12.5</a:t>
            </a:r>
            <a:r>
              <a:rPr lang="en-US" sz="2600" dirty="0"/>
              <a:t>%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*</a:t>
            </a:r>
            <a:r>
              <a:rPr lang="en-US" sz="1900" dirty="0"/>
              <a:t>no midwife applications were received in 2017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3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A9C0"/>
                </a:solidFill>
              </a:rPr>
              <a:t>Example </a:t>
            </a:r>
            <a:r>
              <a:rPr lang="en-GB" dirty="0" smtClean="0">
                <a:solidFill>
                  <a:srgbClr val="00A9C0"/>
                </a:solidFill>
              </a:rPr>
              <a:t>2: </a:t>
            </a:r>
            <a:br>
              <a:rPr lang="en-GB" dirty="0" smtClean="0">
                <a:solidFill>
                  <a:srgbClr val="00A9C0"/>
                </a:solidFill>
              </a:rPr>
            </a:br>
            <a:r>
              <a:rPr lang="en-GB" dirty="0" smtClean="0">
                <a:solidFill>
                  <a:srgbClr val="00A9C0"/>
                </a:solidFill>
              </a:rPr>
              <a:t>Research Project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Next </a:t>
            </a:r>
            <a:r>
              <a:rPr lang="en-US" b="1" dirty="0"/>
              <a:t>Research Project Grants round will open in November </a:t>
            </a:r>
            <a:r>
              <a:rPr lang="en-US" b="1" dirty="0" smtClean="0"/>
              <a:t>2018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These awards provide funding for research projects </a:t>
            </a:r>
            <a:r>
              <a:rPr lang="en-US" dirty="0" smtClean="0"/>
              <a:t>up </a:t>
            </a:r>
            <a:r>
              <a:rPr lang="en-US" dirty="0"/>
              <a:t>to three years. The upper limit of this award is £200,000. The research must be carried out in the UK or Ireland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Projects can include </a:t>
            </a:r>
            <a:r>
              <a:rPr lang="en-US" dirty="0" smtClean="0"/>
              <a:t>research </a:t>
            </a:r>
            <a:r>
              <a:rPr lang="en-US" dirty="0"/>
              <a:t>in the areas of Pregnancy, Birth and the postpartum </a:t>
            </a:r>
            <a:r>
              <a:rPr lang="en-US" dirty="0" smtClean="0"/>
              <a:t>period; </a:t>
            </a:r>
            <a:r>
              <a:rPr lang="en-US" dirty="0"/>
              <a:t>General wellbeing surrounding women’s health </a:t>
            </a:r>
            <a:r>
              <a:rPr lang="en-US" dirty="0" smtClean="0"/>
              <a:t>issues; </a:t>
            </a:r>
            <a:r>
              <a:rPr lang="en-US" dirty="0"/>
              <a:t>and </a:t>
            </a:r>
            <a:r>
              <a:rPr lang="en-US" dirty="0" err="1"/>
              <a:t>Gynaecological</a:t>
            </a:r>
            <a:r>
              <a:rPr lang="en-US" dirty="0"/>
              <a:t> cancers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The application form and guidelines will be made available on call launch.  If you have any queries, please contact Jeremy Barratt on </a:t>
            </a:r>
            <a:r>
              <a:rPr lang="en-US" b="1" dirty="0">
                <a:hlinkClick r:id="rId2"/>
              </a:rPr>
              <a:t>jbarratt@wellbeingofwomen.org.uk</a:t>
            </a:r>
            <a:r>
              <a:rPr lang="en-US" b="1" dirty="0"/>
              <a:t> or 0203 697 6350.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8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Research Project Success Rates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773028"/>
              </p:ext>
            </p:extLst>
          </p:nvPr>
        </p:nvGraphicFramePr>
        <p:xfrm>
          <a:off x="683568" y="2217261"/>
          <a:ext cx="7992888" cy="2895600"/>
        </p:xfrm>
        <a:graphic>
          <a:graphicData uri="http://schemas.openxmlformats.org/drawingml/2006/table">
            <a:tbl>
              <a:tblPr/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endParaRPr lang="en-GB" sz="2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200" b="1" dirty="0"/>
                        <a:t>Year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Applications</a:t>
                      </a:r>
                      <a:endParaRPr lang="en-GB" sz="2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 smtClean="0"/>
                        <a:t>Awarded</a:t>
                      </a:r>
                      <a:endParaRPr lang="en-GB" sz="2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/>
                        <a:t>Success </a:t>
                      </a:r>
                      <a:r>
                        <a:rPr lang="en-GB" sz="2200" b="1" dirty="0" smtClean="0"/>
                        <a:t>Rate</a:t>
                      </a:r>
                      <a:r>
                        <a:rPr lang="en-GB" sz="2200" b="1" baseline="0" dirty="0" smtClean="0"/>
                        <a:t> (%)</a:t>
                      </a:r>
                      <a:endParaRPr lang="en-GB" sz="2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2015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58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5.2%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2016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59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6.8%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7.1%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2018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74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>
                          <a:effectLst/>
                        </a:rPr>
                        <a:t>tbc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effectLst/>
                        </a:rPr>
                        <a:t>tbc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 descr="C:\Users\narms003\AppData\Local\Microsoft\Windows\Temporary Internet Files\Content.IE5\59F0BY19\thank-you-smiley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3942470" cy="36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4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521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Breastfeeding Strategy NI</a:t>
            </a:r>
            <a:endParaRPr lang="en-GB" dirty="0">
              <a:solidFill>
                <a:srgbClr val="00A9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93" b="96429" l="28298" r="71383">
                        <a14:foregroundMark x1="45000" y1="61054" x2="45000" y2="61054"/>
                        <a14:foregroundMark x1="56064" y1="56633" x2="56064" y2="56633"/>
                        <a14:foregroundMark x1="56809" y1="70918" x2="56809" y2="70918"/>
                        <a14:foregroundMark x1="41064" y1="47449" x2="41064" y2="47449"/>
                        <a14:foregroundMark x1="32766" y1="41667" x2="32766" y2="41667"/>
                        <a14:foregroundMark x1="56809" y1="13946" x2="56809" y2="139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620688" y="1196752"/>
            <a:ext cx="7416824" cy="5256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51920" y="1628800"/>
            <a:ext cx="4834880" cy="5040560"/>
          </a:xfrm>
        </p:spPr>
        <p:txBody>
          <a:bodyPr/>
          <a:lstStyle/>
          <a:p>
            <a:r>
              <a:rPr lang="en-GB" dirty="0" smtClean="0"/>
              <a:t>The purpose of the Strategy is to improve the health and well-being of mothers and babies in NI through breastfeeding</a:t>
            </a:r>
          </a:p>
          <a:p>
            <a:endParaRPr lang="en-GB" dirty="0" smtClean="0"/>
          </a:p>
          <a:p>
            <a:r>
              <a:rPr lang="en-GB" smtClean="0"/>
              <a:t>It sets </a:t>
            </a:r>
            <a:r>
              <a:rPr lang="en-GB" dirty="0" smtClean="0"/>
              <a:t>out the strategic direction to protect, promote, support and normalise breastfeeding in NI</a:t>
            </a:r>
            <a:endParaRPr lang="en-GB" dirty="0"/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BSISG</a:t>
            </a: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780928"/>
            <a:ext cx="4038600" cy="3052936"/>
          </a:xfrm>
        </p:spPr>
        <p:txBody>
          <a:bodyPr>
            <a:normAutofit/>
          </a:bodyPr>
          <a:lstStyle/>
          <a:p>
            <a:r>
              <a:rPr lang="en-GB" dirty="0" smtClean="0"/>
              <a:t>PHA</a:t>
            </a:r>
          </a:p>
          <a:p>
            <a:r>
              <a:rPr lang="en-GB" dirty="0" err="1" smtClean="0"/>
              <a:t>Tinylife</a:t>
            </a:r>
            <a:endParaRPr lang="en-GB" dirty="0" smtClean="0"/>
          </a:p>
          <a:p>
            <a:r>
              <a:rPr lang="en-GB" dirty="0" smtClean="0"/>
              <a:t>HSCTs</a:t>
            </a:r>
          </a:p>
          <a:p>
            <a:r>
              <a:rPr lang="en-GB" dirty="0" smtClean="0"/>
              <a:t>Early Years</a:t>
            </a:r>
          </a:p>
          <a:p>
            <a:r>
              <a:rPr lang="en-GB" dirty="0" smtClean="0"/>
              <a:t>La </a:t>
            </a:r>
            <a:r>
              <a:rPr lang="en-GB" dirty="0" err="1"/>
              <a:t>Leche</a:t>
            </a:r>
            <a:r>
              <a:rPr lang="en-GB" dirty="0"/>
              <a:t> </a:t>
            </a:r>
            <a:r>
              <a:rPr lang="en-GB" dirty="0" smtClean="0"/>
              <a:t>League </a:t>
            </a:r>
          </a:p>
          <a:p>
            <a:endParaRPr lang="en-GB" dirty="0">
              <a:ea typeface="Calibri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97681" y="2780928"/>
            <a:ext cx="4038600" cy="3052935"/>
          </a:xfrm>
        </p:spPr>
        <p:txBody>
          <a:bodyPr>
            <a:normAutofit/>
          </a:bodyPr>
          <a:lstStyle/>
          <a:p>
            <a:r>
              <a:rPr lang="en-GB" dirty="0" smtClean="0"/>
              <a:t>Education</a:t>
            </a:r>
            <a:endParaRPr lang="en-GB" dirty="0"/>
          </a:p>
          <a:p>
            <a:r>
              <a:rPr lang="en-GB" dirty="0" err="1" smtClean="0"/>
              <a:t>DoH</a:t>
            </a:r>
            <a:endParaRPr lang="en-GB" dirty="0" smtClean="0"/>
          </a:p>
          <a:p>
            <a:r>
              <a:rPr lang="en-GB" dirty="0" smtClean="0"/>
              <a:t>Sure Start</a:t>
            </a:r>
          </a:p>
          <a:p>
            <a:r>
              <a:rPr lang="en-GB" dirty="0" smtClean="0"/>
              <a:t>TAMBA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1349693"/>
            <a:ext cx="83407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cs typeface="Arial" panose="020B0604020202020204" pitchFamily="34" charset="0"/>
              </a:rPr>
              <a:t>Chair: </a:t>
            </a:r>
          </a:p>
          <a:p>
            <a:pPr algn="ctr"/>
            <a:r>
              <a:rPr lang="en-GB" sz="3200" dirty="0" smtClean="0">
                <a:cs typeface="Arial" panose="020B0604020202020204" pitchFamily="34" charset="0"/>
              </a:rPr>
              <a:t>Dr Carolyn Harper, Director of Public Health, PHA</a:t>
            </a:r>
            <a:endParaRPr lang="en-GB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5"/>
                </a:solidFill>
              </a:rPr>
              <a:t>BSISG</a:t>
            </a:r>
            <a:endParaRPr lang="en-GB" dirty="0">
              <a:solidFill>
                <a:schemeClr val="accent5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76199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Workstrand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1 - Legislation </a:t>
                      </a:r>
                      <a:r>
                        <a:rPr lang="en-GB" dirty="0" err="1" smtClean="0"/>
                        <a:t>Workstrand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Gerard Collins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2– Workplace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Janet Calvert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3– HSC &amp; Community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Denise Boulter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 – Neonatal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Janet  Calvert &amp; Heather Reid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 – Baby Friendly Settings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Janet Calvert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6– Professional training &amp; Development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Carolyn Moorhead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7– Public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Stephen Wilson &amp;  Chris Barnes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 – Monitoring and indicators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Julie Neill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9– User Involvement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Janet Calvert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 –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Nicola Armstrong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2" descr="F:\@adm\Logos\PHA\PHA_R&amp;Dlogo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Research </a:t>
            </a:r>
            <a:r>
              <a:rPr lang="en-GB" dirty="0" err="1" smtClean="0">
                <a:solidFill>
                  <a:srgbClr val="00A9C0"/>
                </a:solidFill>
              </a:rPr>
              <a:t>Workstrand</a:t>
            </a: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Outcome 1 – Supportive environments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Outcome 2 – HSC knowledge &amp; skills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Outcome 3 -  High quality information systems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Outcome 4 – Informed &amp; supportive public</a:t>
            </a:r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4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Research </a:t>
            </a:r>
            <a:r>
              <a:rPr lang="en-GB" dirty="0" err="1" smtClean="0">
                <a:solidFill>
                  <a:srgbClr val="00A9C0"/>
                </a:solidFill>
              </a:rPr>
              <a:t>Workstrand</a:t>
            </a: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Action 1 </a:t>
            </a:r>
          </a:p>
          <a:p>
            <a:pPr marL="0" indent="0">
              <a:buNone/>
            </a:pPr>
            <a:r>
              <a:rPr lang="en-GB" dirty="0"/>
              <a:t>Review research evidence &amp; information on effective practice in relation to breastfeeding, on an on-going basis and advise BSISG accordingly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Action 2 </a:t>
            </a:r>
          </a:p>
          <a:p>
            <a:pPr marL="0" indent="0">
              <a:buNone/>
            </a:pPr>
            <a:r>
              <a:rPr lang="en-GB" dirty="0"/>
              <a:t>Work with the NI Public Health Research Network to foster local research to understand what works in increasing breastfeeding rates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Action 3 </a:t>
            </a:r>
          </a:p>
          <a:p>
            <a:pPr marL="0" indent="0">
              <a:buNone/>
            </a:pPr>
            <a:r>
              <a:rPr lang="en-GB" dirty="0"/>
              <a:t>To explore partnership opportunities to increase research capacity within NI</a:t>
            </a:r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9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9C0"/>
                </a:solidFill>
              </a:rPr>
              <a:t>Research Funding</a:t>
            </a:r>
            <a:endParaRPr lang="en-GB" dirty="0">
              <a:solidFill>
                <a:srgbClr val="00A9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US" b="1" dirty="0" smtClean="0">
                <a:latin typeface="+mj-lt"/>
              </a:rPr>
              <a:t>Government funding</a:t>
            </a:r>
          </a:p>
          <a:p>
            <a:pPr lvl="1"/>
            <a:r>
              <a:rPr lang="en-US" sz="2400" dirty="0" smtClean="0">
                <a:latin typeface="+mj-lt"/>
              </a:rPr>
              <a:t>HSC R&amp;D Division</a:t>
            </a:r>
          </a:p>
          <a:p>
            <a:pPr lvl="1"/>
            <a:r>
              <a:rPr lang="en-US" sz="2400" dirty="0" smtClean="0">
                <a:latin typeface="+mj-lt"/>
              </a:rPr>
              <a:t>National Institutes for Health Research (NIHR) </a:t>
            </a:r>
          </a:p>
          <a:p>
            <a:pPr lvl="1"/>
            <a:r>
              <a:rPr lang="en-US" sz="2400" dirty="0" smtClean="0">
                <a:latin typeface="+mj-lt"/>
              </a:rPr>
              <a:t>UK Research &amp; Innovation (UKRI</a:t>
            </a:r>
            <a:r>
              <a:rPr lang="en-US" sz="2600" dirty="0" smtClean="0">
                <a:latin typeface="+mj-lt"/>
              </a:rPr>
              <a:t>)</a:t>
            </a:r>
          </a:p>
          <a:p>
            <a:r>
              <a:rPr lang="en-US" b="1" dirty="0" smtClean="0">
                <a:latin typeface="+mj-lt"/>
              </a:rPr>
              <a:t>Charitable </a:t>
            </a:r>
            <a:r>
              <a:rPr lang="en-US" b="1" dirty="0" err="1" smtClean="0">
                <a:latin typeface="+mj-lt"/>
              </a:rPr>
              <a:t>Organisations</a:t>
            </a:r>
            <a:endParaRPr lang="en-US" b="1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The Health Foundation</a:t>
            </a:r>
          </a:p>
          <a:p>
            <a:pPr lvl="1"/>
            <a:r>
              <a:rPr lang="en-US" sz="2400" dirty="0" smtClean="0">
                <a:latin typeface="+mj-lt"/>
              </a:rPr>
              <a:t>Wellbeing of Women</a:t>
            </a:r>
          </a:p>
          <a:p>
            <a:r>
              <a:rPr lang="en-US" b="1" dirty="0" smtClean="0">
                <a:latin typeface="+mj-lt"/>
              </a:rPr>
              <a:t>Professional </a:t>
            </a:r>
            <a:r>
              <a:rPr lang="en-US" b="1" dirty="0">
                <a:latin typeface="+mj-lt"/>
              </a:rPr>
              <a:t>Bodies </a:t>
            </a:r>
          </a:p>
          <a:p>
            <a:pPr lvl="1"/>
            <a:r>
              <a:rPr lang="en-US" sz="2400" dirty="0" smtClean="0">
                <a:latin typeface="+mj-lt"/>
              </a:rPr>
              <a:t>Royal College of Midwives (RCM)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F:\@adm\Logos\PHA\PHA_R&amp;Dlogo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" y="108240"/>
            <a:ext cx="1914144" cy="72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3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A9C0"/>
                </a:solidFill>
              </a:rPr>
              <a:t>Highlights: </a:t>
            </a:r>
            <a:br>
              <a:rPr lang="en-GB" dirty="0" smtClean="0">
                <a:solidFill>
                  <a:srgbClr val="00A9C0"/>
                </a:solidFill>
              </a:rPr>
            </a:br>
            <a:r>
              <a:rPr lang="en-GB" dirty="0" smtClean="0">
                <a:solidFill>
                  <a:srgbClr val="00A9C0"/>
                </a:solidFill>
              </a:rPr>
              <a:t>UKRI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UK Research and Innovation </a:t>
            </a:r>
            <a:r>
              <a:rPr lang="en-US" sz="2400" dirty="0"/>
              <a:t>is a new body which works in partnership with universities, research </a:t>
            </a:r>
            <a:r>
              <a:rPr lang="en-US" sz="2400" dirty="0" err="1"/>
              <a:t>organisations</a:t>
            </a:r>
            <a:r>
              <a:rPr lang="en-US" sz="2400" dirty="0"/>
              <a:t>, businesses, charities, and government to create the best possible environment for research and innovation to </a:t>
            </a:r>
            <a:r>
              <a:rPr lang="en-US" sz="2400" dirty="0" smtClean="0"/>
              <a:t>flourish.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dirty="0" smtClean="0"/>
              <a:t>Operating </a:t>
            </a:r>
            <a:r>
              <a:rPr lang="en-US" sz="2400" dirty="0"/>
              <a:t>across the whole of the UK with a combined budget of more than £6 billion, UK Research and Innovation brings together the </a:t>
            </a:r>
            <a:r>
              <a:rPr lang="en-US" sz="2400" dirty="0">
                <a:hlinkClick r:id="rId2"/>
              </a:rPr>
              <a:t>seven Research Councils, Innovate UK and a new </a:t>
            </a:r>
            <a:r>
              <a:rPr lang="en-US" sz="2400" dirty="0" err="1">
                <a:hlinkClick r:id="rId2"/>
              </a:rPr>
              <a:t>organisation</a:t>
            </a:r>
            <a:r>
              <a:rPr lang="en-US" sz="2400" dirty="0">
                <a:hlinkClick r:id="rId2"/>
              </a:rPr>
              <a:t>, Research England.</a:t>
            </a:r>
            <a:r>
              <a:rPr lang="en-US" sz="2400" dirty="0"/>
              <a:t> Research covers the full spectrum of academic disciplines from the medical and biological sciences to astronomy, physics, chemistry and engineering, social sciences, economics, environmental sciences and the arts and </a:t>
            </a:r>
            <a:r>
              <a:rPr lang="en-US" sz="2400" dirty="0" smtClean="0"/>
              <a:t>humanities.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5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A9C0"/>
                </a:solidFill>
              </a:rPr>
              <a:t>Highlights: </a:t>
            </a:r>
            <a:r>
              <a:rPr lang="en-GB" dirty="0" smtClean="0">
                <a:solidFill>
                  <a:srgbClr val="00A9C0"/>
                </a:solidFill>
              </a:rPr>
              <a:t/>
            </a:r>
            <a:br>
              <a:rPr lang="en-GB" dirty="0" smtClean="0">
                <a:solidFill>
                  <a:srgbClr val="00A9C0"/>
                </a:solidFill>
              </a:rPr>
            </a:br>
            <a:r>
              <a:rPr lang="en-GB" dirty="0" smtClean="0">
                <a:solidFill>
                  <a:srgbClr val="00A9C0"/>
                </a:solidFill>
              </a:rPr>
              <a:t>The Health Foundation (HF)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Health Foundation is an independent charity committed to bringing about better health and health care for people in the UK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dirty="0"/>
              <a:t>S</a:t>
            </a:r>
            <a:r>
              <a:rPr lang="en-US" sz="3400" dirty="0" smtClean="0"/>
              <a:t>econd </a:t>
            </a:r>
            <a:r>
              <a:rPr lang="en-US" sz="3400" dirty="0"/>
              <a:t>largest endowed foundation in the UK focusing on health, </a:t>
            </a:r>
            <a:r>
              <a:rPr lang="en-US" sz="3400" dirty="0" smtClean="0"/>
              <a:t>they </a:t>
            </a:r>
            <a:r>
              <a:rPr lang="en-US" sz="3400" dirty="0"/>
              <a:t>spend around £30 million a year on improving health and health care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dirty="0"/>
              <a:t>A</a:t>
            </a:r>
            <a:r>
              <a:rPr lang="en-US" sz="3400" dirty="0" smtClean="0"/>
              <a:t>im </a:t>
            </a:r>
            <a:r>
              <a:rPr lang="en-US" sz="3400" dirty="0"/>
              <a:t>is a healthier population, supported by high quality health care that can be equitably </a:t>
            </a:r>
            <a:r>
              <a:rPr lang="en-US" sz="3400" dirty="0" smtClean="0"/>
              <a:t>accessed. The HF aims to learn </a:t>
            </a:r>
            <a:r>
              <a:rPr lang="en-US" sz="3400" dirty="0"/>
              <a:t>what works to make people’s lives healthier and improve the health care system.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dirty="0" smtClean="0"/>
              <a:t>By </a:t>
            </a:r>
            <a:r>
              <a:rPr lang="en-US" sz="3400" dirty="0"/>
              <a:t>giving grants to those working at the front line to carrying out research and policy analysis</a:t>
            </a:r>
            <a:r>
              <a:rPr lang="en-US" sz="3400" dirty="0" smtClean="0"/>
              <a:t>, it shines </a:t>
            </a:r>
            <a:r>
              <a:rPr lang="en-US" sz="3400" dirty="0"/>
              <a:t>a light on how to make successful change happen.</a:t>
            </a:r>
          </a:p>
          <a:p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7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937</Words>
  <Application>Microsoft Office PowerPoint</Application>
  <PresentationFormat>On-screen Show (4:3)</PresentationFormat>
  <Paragraphs>169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  Breastfeeding Research Workstrand  &amp; Research Funding   Ulster University, 9 November 2018  </vt:lpstr>
      <vt:lpstr>Breastfeeding Strategy NI</vt:lpstr>
      <vt:lpstr>BSISG</vt:lpstr>
      <vt:lpstr>BSISG</vt:lpstr>
      <vt:lpstr>Research Workstrand</vt:lpstr>
      <vt:lpstr>Research Workstrand</vt:lpstr>
      <vt:lpstr>Research Funding</vt:lpstr>
      <vt:lpstr>Highlights:  UKRI</vt:lpstr>
      <vt:lpstr>Highlights:  The Health Foundation (HF)</vt:lpstr>
      <vt:lpstr>Example: Successful Research Project </vt:lpstr>
      <vt:lpstr>Highlights:  Wellbeing of Women (WoW) </vt:lpstr>
      <vt:lpstr>Example 1:  Entry-level Scholarships (ELS) Midwives</vt:lpstr>
      <vt:lpstr>ELS Midwives Success Rates</vt:lpstr>
      <vt:lpstr>Example 2:  Research Project Grants</vt:lpstr>
      <vt:lpstr>Research Project Success Rates</vt:lpstr>
      <vt:lpstr>PowerPoint Presentation</vt:lpstr>
    </vt:vector>
  </TitlesOfParts>
  <Company>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for Better Health and Social Care</dc:title>
  <dc:creator>Nicola Armstrong</dc:creator>
  <cp:lastModifiedBy>McCullough, Julie</cp:lastModifiedBy>
  <cp:revision>53</cp:revision>
  <cp:lastPrinted>2018-11-06T13:17:39Z</cp:lastPrinted>
  <dcterms:created xsi:type="dcterms:W3CDTF">2017-11-02T13:28:32Z</dcterms:created>
  <dcterms:modified xsi:type="dcterms:W3CDTF">2018-11-08T20:31:30Z</dcterms:modified>
</cp:coreProperties>
</file>