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thinkbirth.blogspot.co.uk/2011/09/stong-college-strong-midwives-strong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hyperlink" Target="http://commons.wikimedia.org/wiki/File:Globe_terrestre_Orange_te_Bleu.svg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://www.nzblood.co.nz/news/2014/safe-blood-for-safe-motherhood-world-blood-donor-day-2014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pixabay.com/en/hands-protect-protection-father-598145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thinkbirth.blogspot.co.uk/2011/09/stong-college-strong-midwives-strong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hyperlink" Target="http://commons.wikimedia.org/wiki/File:Globe_terrestre_Orange_te_Bleu.svg" TargetMode="External"/><Relationship Id="rId1" Type="http://schemas.openxmlformats.org/officeDocument/2006/relationships/image" Target="../media/image3.png"/><Relationship Id="rId6" Type="http://schemas.openxmlformats.org/officeDocument/2006/relationships/hyperlink" Target="http://www.nzblood.co.nz/news/2014/safe-blood-for-safe-motherhood-world-blood-donor-day-2014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pixabay.com/en/hands-protect-protection-father-598145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B0D2D-B0DC-471A-8ABB-8811CDD527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C025B16C-9BFF-4334-B5A0-2B2C6C76EE65}">
      <dgm:prSet/>
      <dgm:spPr/>
      <dgm:t>
        <a:bodyPr/>
        <a:lstStyle/>
        <a:p>
          <a:r>
            <a:rPr lang="en-GB" dirty="0" err="1"/>
            <a:t>Newborns</a:t>
          </a:r>
          <a:r>
            <a:rPr lang="en-GB" dirty="0"/>
            <a:t> contribute to half of 7 million child deaths per year</a:t>
          </a:r>
          <a:endParaRPr lang="en-US" dirty="0"/>
        </a:p>
      </dgm:t>
    </dgm:pt>
    <dgm:pt modelId="{4B2AC014-9183-4F9C-8A8C-2BF771926C5E}" type="parTrans" cxnId="{D438F039-1E84-4977-A026-DEDA8B55B242}">
      <dgm:prSet/>
      <dgm:spPr/>
      <dgm:t>
        <a:bodyPr/>
        <a:lstStyle/>
        <a:p>
          <a:endParaRPr lang="en-US"/>
        </a:p>
      </dgm:t>
    </dgm:pt>
    <dgm:pt modelId="{A8D3D0BB-D5C7-445B-B2A9-22639FCD3419}" type="sibTrans" cxnId="{D438F039-1E84-4977-A026-DEDA8B55B242}">
      <dgm:prSet/>
      <dgm:spPr/>
      <dgm:t>
        <a:bodyPr/>
        <a:lstStyle/>
        <a:p>
          <a:endParaRPr lang="en-US"/>
        </a:p>
      </dgm:t>
    </dgm:pt>
    <dgm:pt modelId="{BE6891B1-6AC1-4398-A348-BD6F397EF130}">
      <dgm:prSet/>
      <dgm:spPr/>
      <dgm:t>
        <a:bodyPr/>
        <a:lstStyle/>
        <a:p>
          <a:r>
            <a:rPr lang="en-GB" dirty="0"/>
            <a:t>Protection, attachment and health for Mum and baby</a:t>
          </a:r>
          <a:endParaRPr lang="en-US" dirty="0"/>
        </a:p>
      </dgm:t>
    </dgm:pt>
    <dgm:pt modelId="{44D6AB5A-DC25-4B5C-BE46-9728B6639CFB}" type="parTrans" cxnId="{9AF919CC-2729-4023-8430-7F0CA3D7418F}">
      <dgm:prSet/>
      <dgm:spPr/>
      <dgm:t>
        <a:bodyPr/>
        <a:lstStyle/>
        <a:p>
          <a:endParaRPr lang="en-US"/>
        </a:p>
      </dgm:t>
    </dgm:pt>
    <dgm:pt modelId="{93CD2F7A-BE8A-4632-A26D-F1CB62C2D590}" type="sibTrans" cxnId="{9AF919CC-2729-4023-8430-7F0CA3D7418F}">
      <dgm:prSet/>
      <dgm:spPr/>
      <dgm:t>
        <a:bodyPr/>
        <a:lstStyle/>
        <a:p>
          <a:endParaRPr lang="en-US"/>
        </a:p>
      </dgm:t>
    </dgm:pt>
    <dgm:pt modelId="{078C090D-DD60-493F-AFCE-CEF20E98F77D}">
      <dgm:prSet/>
      <dgm:spPr/>
      <dgm:t>
        <a:bodyPr/>
        <a:lstStyle/>
        <a:p>
          <a:r>
            <a:rPr lang="en-GB" dirty="0"/>
            <a:t>Reinforcement of breastfeeding culture imperative to promote breastfeeding</a:t>
          </a:r>
          <a:endParaRPr lang="en-US" dirty="0"/>
        </a:p>
      </dgm:t>
    </dgm:pt>
    <dgm:pt modelId="{ADD37EA2-D74D-4EAB-811A-526BB6717F9A}" type="parTrans" cxnId="{5972AC48-D4F8-4D8B-BE9D-53506A4760C1}">
      <dgm:prSet/>
      <dgm:spPr/>
      <dgm:t>
        <a:bodyPr/>
        <a:lstStyle/>
        <a:p>
          <a:endParaRPr lang="en-US"/>
        </a:p>
      </dgm:t>
    </dgm:pt>
    <dgm:pt modelId="{4CF3C90A-CD0B-40EA-A1EA-55A453540068}" type="sibTrans" cxnId="{5972AC48-D4F8-4D8B-BE9D-53506A4760C1}">
      <dgm:prSet/>
      <dgm:spPr/>
      <dgm:t>
        <a:bodyPr/>
        <a:lstStyle/>
        <a:p>
          <a:endParaRPr lang="en-US"/>
        </a:p>
      </dgm:t>
    </dgm:pt>
    <dgm:pt modelId="{DCD2B63F-D04E-4192-8091-2ECA25E62BEE}">
      <dgm:prSet/>
      <dgm:spPr/>
      <dgm:t>
        <a:bodyPr/>
        <a:lstStyle/>
        <a:p>
          <a:r>
            <a:rPr lang="en-GB" dirty="0"/>
            <a:t>Mixed messages from health professionals, family and advertising impact maternal motivation</a:t>
          </a:r>
          <a:endParaRPr lang="en-US" dirty="0"/>
        </a:p>
      </dgm:t>
    </dgm:pt>
    <dgm:pt modelId="{4923BEED-E525-4BF3-8A64-00044B650609}" type="parTrans" cxnId="{FAA91798-6FD5-4F09-B7A6-B9CB59CEE944}">
      <dgm:prSet/>
      <dgm:spPr/>
      <dgm:t>
        <a:bodyPr/>
        <a:lstStyle/>
        <a:p>
          <a:endParaRPr lang="en-US"/>
        </a:p>
      </dgm:t>
    </dgm:pt>
    <dgm:pt modelId="{AF8F2258-A28D-444A-B4DE-658289E179D5}" type="sibTrans" cxnId="{FAA91798-6FD5-4F09-B7A6-B9CB59CEE944}">
      <dgm:prSet/>
      <dgm:spPr/>
      <dgm:t>
        <a:bodyPr/>
        <a:lstStyle/>
        <a:p>
          <a:endParaRPr lang="en-US"/>
        </a:p>
      </dgm:t>
    </dgm:pt>
    <dgm:pt modelId="{1C31B3D4-3C9C-4C5B-8644-60E2044B23D3}" type="pres">
      <dgm:prSet presAssocID="{869B0D2D-B0DC-471A-8ABB-8811CDD527E7}" presName="root" presStyleCnt="0">
        <dgm:presLayoutVars>
          <dgm:dir/>
          <dgm:resizeHandles val="exact"/>
        </dgm:presLayoutVars>
      </dgm:prSet>
      <dgm:spPr/>
    </dgm:pt>
    <dgm:pt modelId="{87EF2BA2-B023-4C65-BBCB-C57997A86655}" type="pres">
      <dgm:prSet presAssocID="{C025B16C-9BFF-4334-B5A0-2B2C6C76EE65}" presName="compNode" presStyleCnt="0"/>
      <dgm:spPr/>
    </dgm:pt>
    <dgm:pt modelId="{F7CF03D5-49A4-4F13-B464-EA94CE9ED116}" type="pres">
      <dgm:prSet presAssocID="{C025B16C-9BFF-4334-B5A0-2B2C6C76EE65}" presName="bgRect" presStyleLbl="bgShp" presStyleIdx="0" presStyleCnt="4"/>
      <dgm:spPr/>
    </dgm:pt>
    <dgm:pt modelId="{7CC6625D-3BCD-4A88-8614-48FF13572165}" type="pres">
      <dgm:prSet presAssocID="{C025B16C-9BFF-4334-B5A0-2B2C6C76EE6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F199D2E0-1FBF-44A7-B2EB-2979FEA7793B}" type="pres">
      <dgm:prSet presAssocID="{C025B16C-9BFF-4334-B5A0-2B2C6C76EE65}" presName="spaceRect" presStyleCnt="0"/>
      <dgm:spPr/>
    </dgm:pt>
    <dgm:pt modelId="{E4DC5752-410B-432F-8556-3B60D0402773}" type="pres">
      <dgm:prSet presAssocID="{C025B16C-9BFF-4334-B5A0-2B2C6C76EE65}" presName="parTx" presStyleLbl="revTx" presStyleIdx="0" presStyleCnt="4">
        <dgm:presLayoutVars>
          <dgm:chMax val="0"/>
          <dgm:chPref val="0"/>
        </dgm:presLayoutVars>
      </dgm:prSet>
      <dgm:spPr/>
    </dgm:pt>
    <dgm:pt modelId="{4ADFDE35-8552-4322-B03B-955FD5A740A2}" type="pres">
      <dgm:prSet presAssocID="{A8D3D0BB-D5C7-445B-B2A9-22639FCD3419}" presName="sibTrans" presStyleCnt="0"/>
      <dgm:spPr/>
    </dgm:pt>
    <dgm:pt modelId="{48791D80-044C-4E86-86D3-A0B1F8D4FD39}" type="pres">
      <dgm:prSet presAssocID="{BE6891B1-6AC1-4398-A348-BD6F397EF130}" presName="compNode" presStyleCnt="0"/>
      <dgm:spPr/>
    </dgm:pt>
    <dgm:pt modelId="{348A3D28-063A-4A25-A725-0FC39CB5B9D6}" type="pres">
      <dgm:prSet presAssocID="{BE6891B1-6AC1-4398-A348-BD6F397EF130}" presName="bgRect" presStyleLbl="bgShp" presStyleIdx="1" presStyleCnt="4"/>
      <dgm:spPr/>
    </dgm:pt>
    <dgm:pt modelId="{D0A2B7C0-0C55-4953-8EB2-F9E25FC23C78}" type="pres">
      <dgm:prSet presAssocID="{BE6891B1-6AC1-4398-A348-BD6F397EF1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ln>
          <a:noFill/>
        </a:ln>
      </dgm:spPr>
    </dgm:pt>
    <dgm:pt modelId="{26E4AE32-C7BA-41C4-A76A-2AE962CA5489}" type="pres">
      <dgm:prSet presAssocID="{BE6891B1-6AC1-4398-A348-BD6F397EF130}" presName="spaceRect" presStyleCnt="0"/>
      <dgm:spPr/>
    </dgm:pt>
    <dgm:pt modelId="{8629A09D-0843-49F0-9A87-57EE31EA82BE}" type="pres">
      <dgm:prSet presAssocID="{BE6891B1-6AC1-4398-A348-BD6F397EF130}" presName="parTx" presStyleLbl="revTx" presStyleIdx="1" presStyleCnt="4">
        <dgm:presLayoutVars>
          <dgm:chMax val="0"/>
          <dgm:chPref val="0"/>
        </dgm:presLayoutVars>
      </dgm:prSet>
      <dgm:spPr/>
    </dgm:pt>
    <dgm:pt modelId="{2BC03F3E-95C9-4947-BAA0-729DD447E806}" type="pres">
      <dgm:prSet presAssocID="{93CD2F7A-BE8A-4632-A26D-F1CB62C2D590}" presName="sibTrans" presStyleCnt="0"/>
      <dgm:spPr/>
    </dgm:pt>
    <dgm:pt modelId="{7D953AC0-0BC3-4326-A578-A4BD977EAB53}" type="pres">
      <dgm:prSet presAssocID="{078C090D-DD60-493F-AFCE-CEF20E98F77D}" presName="compNode" presStyleCnt="0"/>
      <dgm:spPr/>
    </dgm:pt>
    <dgm:pt modelId="{9EA10350-117A-4D7D-AB6F-8B5D0667612D}" type="pres">
      <dgm:prSet presAssocID="{078C090D-DD60-493F-AFCE-CEF20E98F77D}" presName="bgRect" presStyleLbl="bgShp" presStyleIdx="2" presStyleCnt="4"/>
      <dgm:spPr/>
    </dgm:pt>
    <dgm:pt modelId="{DC04D054-5D05-44CD-9807-D184F19D411A}" type="pres">
      <dgm:prSet presAssocID="{078C090D-DD60-493F-AFCE-CEF20E98F7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21000" b="-21000"/>
          </a:stretch>
        </a:blipFill>
        <a:ln>
          <a:noFill/>
        </a:ln>
      </dgm:spPr>
    </dgm:pt>
    <dgm:pt modelId="{1EA00776-ABE5-4BE5-A4C6-F727D9055E36}" type="pres">
      <dgm:prSet presAssocID="{078C090D-DD60-493F-AFCE-CEF20E98F77D}" presName="spaceRect" presStyleCnt="0"/>
      <dgm:spPr/>
    </dgm:pt>
    <dgm:pt modelId="{EC250DB1-34E0-43D0-90CB-CCA596C25437}" type="pres">
      <dgm:prSet presAssocID="{078C090D-DD60-493F-AFCE-CEF20E98F77D}" presName="parTx" presStyleLbl="revTx" presStyleIdx="2" presStyleCnt="4">
        <dgm:presLayoutVars>
          <dgm:chMax val="0"/>
          <dgm:chPref val="0"/>
        </dgm:presLayoutVars>
      </dgm:prSet>
      <dgm:spPr/>
    </dgm:pt>
    <dgm:pt modelId="{EFDC02FB-3A1E-430F-8C50-DC7B23E2D3CC}" type="pres">
      <dgm:prSet presAssocID="{4CF3C90A-CD0B-40EA-A1EA-55A453540068}" presName="sibTrans" presStyleCnt="0"/>
      <dgm:spPr/>
    </dgm:pt>
    <dgm:pt modelId="{19EB848E-9C35-4F88-B7A9-8BBC74657153}" type="pres">
      <dgm:prSet presAssocID="{DCD2B63F-D04E-4192-8091-2ECA25E62BEE}" presName="compNode" presStyleCnt="0"/>
      <dgm:spPr/>
    </dgm:pt>
    <dgm:pt modelId="{F7F7DDE1-4C50-412B-8F79-0D9EFF87E920}" type="pres">
      <dgm:prSet presAssocID="{DCD2B63F-D04E-4192-8091-2ECA25E62BEE}" presName="bgRect" presStyleLbl="bgShp" presStyleIdx="3" presStyleCnt="4"/>
      <dgm:spPr/>
    </dgm:pt>
    <dgm:pt modelId="{637D528A-8630-477A-8522-297171E09FCF}" type="pres">
      <dgm:prSet presAssocID="{DCD2B63F-D04E-4192-8091-2ECA25E62B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000" r="-5000"/>
          </a:stretch>
        </a:blipFill>
        <a:ln>
          <a:noFill/>
        </a:ln>
      </dgm:spPr>
    </dgm:pt>
    <dgm:pt modelId="{18F523E0-3BE2-4DA0-B296-397B9A463D7B}" type="pres">
      <dgm:prSet presAssocID="{DCD2B63F-D04E-4192-8091-2ECA25E62BEE}" presName="spaceRect" presStyleCnt="0"/>
      <dgm:spPr/>
    </dgm:pt>
    <dgm:pt modelId="{312B8231-4C2F-4881-8E26-2A2964CE6491}" type="pres">
      <dgm:prSet presAssocID="{DCD2B63F-D04E-4192-8091-2ECA25E62B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272829-EBB2-4AE6-9D2D-80B2FD2C3D92}" type="presOf" srcId="{C025B16C-9BFF-4334-B5A0-2B2C6C76EE65}" destId="{E4DC5752-410B-432F-8556-3B60D0402773}" srcOrd="0" destOrd="0" presId="urn:microsoft.com/office/officeart/2018/2/layout/IconVerticalSolidList"/>
    <dgm:cxn modelId="{D438F039-1E84-4977-A026-DEDA8B55B242}" srcId="{869B0D2D-B0DC-471A-8ABB-8811CDD527E7}" destId="{C025B16C-9BFF-4334-B5A0-2B2C6C76EE65}" srcOrd="0" destOrd="0" parTransId="{4B2AC014-9183-4F9C-8A8C-2BF771926C5E}" sibTransId="{A8D3D0BB-D5C7-445B-B2A9-22639FCD3419}"/>
    <dgm:cxn modelId="{5972AC48-D4F8-4D8B-BE9D-53506A4760C1}" srcId="{869B0D2D-B0DC-471A-8ABB-8811CDD527E7}" destId="{078C090D-DD60-493F-AFCE-CEF20E98F77D}" srcOrd="2" destOrd="0" parTransId="{ADD37EA2-D74D-4EAB-811A-526BB6717F9A}" sibTransId="{4CF3C90A-CD0B-40EA-A1EA-55A453540068}"/>
    <dgm:cxn modelId="{0671DC6A-2ED5-4D88-A2BB-BB2B154816DB}" type="presOf" srcId="{BE6891B1-6AC1-4398-A348-BD6F397EF130}" destId="{8629A09D-0843-49F0-9A87-57EE31EA82BE}" srcOrd="0" destOrd="0" presId="urn:microsoft.com/office/officeart/2018/2/layout/IconVerticalSolidList"/>
    <dgm:cxn modelId="{AE5FA47F-020C-41EF-BD67-A76BF52EF453}" type="presOf" srcId="{078C090D-DD60-493F-AFCE-CEF20E98F77D}" destId="{EC250DB1-34E0-43D0-90CB-CCA596C25437}" srcOrd="0" destOrd="0" presId="urn:microsoft.com/office/officeart/2018/2/layout/IconVerticalSolidList"/>
    <dgm:cxn modelId="{9A22A491-C006-42FF-9605-7E89B1BBA230}" type="presOf" srcId="{DCD2B63F-D04E-4192-8091-2ECA25E62BEE}" destId="{312B8231-4C2F-4881-8E26-2A2964CE6491}" srcOrd="0" destOrd="0" presId="urn:microsoft.com/office/officeart/2018/2/layout/IconVerticalSolidList"/>
    <dgm:cxn modelId="{FAA91798-6FD5-4F09-B7A6-B9CB59CEE944}" srcId="{869B0D2D-B0DC-471A-8ABB-8811CDD527E7}" destId="{DCD2B63F-D04E-4192-8091-2ECA25E62BEE}" srcOrd="3" destOrd="0" parTransId="{4923BEED-E525-4BF3-8A64-00044B650609}" sibTransId="{AF8F2258-A28D-444A-B4DE-658289E179D5}"/>
    <dgm:cxn modelId="{735629B8-509B-4278-B7E8-341EBF26E6D3}" type="presOf" srcId="{869B0D2D-B0DC-471A-8ABB-8811CDD527E7}" destId="{1C31B3D4-3C9C-4C5B-8644-60E2044B23D3}" srcOrd="0" destOrd="0" presId="urn:microsoft.com/office/officeart/2018/2/layout/IconVerticalSolidList"/>
    <dgm:cxn modelId="{9AF919CC-2729-4023-8430-7F0CA3D7418F}" srcId="{869B0D2D-B0DC-471A-8ABB-8811CDD527E7}" destId="{BE6891B1-6AC1-4398-A348-BD6F397EF130}" srcOrd="1" destOrd="0" parTransId="{44D6AB5A-DC25-4B5C-BE46-9728B6639CFB}" sibTransId="{93CD2F7A-BE8A-4632-A26D-F1CB62C2D590}"/>
    <dgm:cxn modelId="{3CFFFBB5-8E99-4E80-B5AF-F3CC34CA4B18}" type="presParOf" srcId="{1C31B3D4-3C9C-4C5B-8644-60E2044B23D3}" destId="{87EF2BA2-B023-4C65-BBCB-C57997A86655}" srcOrd="0" destOrd="0" presId="urn:microsoft.com/office/officeart/2018/2/layout/IconVerticalSolidList"/>
    <dgm:cxn modelId="{1F4BEDEC-3D57-4E56-9AA3-C3ADB96703F9}" type="presParOf" srcId="{87EF2BA2-B023-4C65-BBCB-C57997A86655}" destId="{F7CF03D5-49A4-4F13-B464-EA94CE9ED116}" srcOrd="0" destOrd="0" presId="urn:microsoft.com/office/officeart/2018/2/layout/IconVerticalSolidList"/>
    <dgm:cxn modelId="{7FF0648F-A239-4C4B-A702-4890C89045B4}" type="presParOf" srcId="{87EF2BA2-B023-4C65-BBCB-C57997A86655}" destId="{7CC6625D-3BCD-4A88-8614-48FF13572165}" srcOrd="1" destOrd="0" presId="urn:microsoft.com/office/officeart/2018/2/layout/IconVerticalSolidList"/>
    <dgm:cxn modelId="{C1D58916-E88E-4E95-87A2-3D1F0E484739}" type="presParOf" srcId="{87EF2BA2-B023-4C65-BBCB-C57997A86655}" destId="{F199D2E0-1FBF-44A7-B2EB-2979FEA7793B}" srcOrd="2" destOrd="0" presId="urn:microsoft.com/office/officeart/2018/2/layout/IconVerticalSolidList"/>
    <dgm:cxn modelId="{3629D389-E5DE-4BEB-B52D-750ACF1D396B}" type="presParOf" srcId="{87EF2BA2-B023-4C65-BBCB-C57997A86655}" destId="{E4DC5752-410B-432F-8556-3B60D0402773}" srcOrd="3" destOrd="0" presId="urn:microsoft.com/office/officeart/2018/2/layout/IconVerticalSolidList"/>
    <dgm:cxn modelId="{FE95A452-F76E-4817-9AAF-78B0BD6D8312}" type="presParOf" srcId="{1C31B3D4-3C9C-4C5B-8644-60E2044B23D3}" destId="{4ADFDE35-8552-4322-B03B-955FD5A740A2}" srcOrd="1" destOrd="0" presId="urn:microsoft.com/office/officeart/2018/2/layout/IconVerticalSolidList"/>
    <dgm:cxn modelId="{4161D788-CEA7-4612-8A90-4B59DDEA7EB9}" type="presParOf" srcId="{1C31B3D4-3C9C-4C5B-8644-60E2044B23D3}" destId="{48791D80-044C-4E86-86D3-A0B1F8D4FD39}" srcOrd="2" destOrd="0" presId="urn:microsoft.com/office/officeart/2018/2/layout/IconVerticalSolidList"/>
    <dgm:cxn modelId="{F093427A-8F65-4736-B3EE-9D1AA511C4FB}" type="presParOf" srcId="{48791D80-044C-4E86-86D3-A0B1F8D4FD39}" destId="{348A3D28-063A-4A25-A725-0FC39CB5B9D6}" srcOrd="0" destOrd="0" presId="urn:microsoft.com/office/officeart/2018/2/layout/IconVerticalSolidList"/>
    <dgm:cxn modelId="{440E3593-8E19-42C6-A937-89CBED5DBDDC}" type="presParOf" srcId="{48791D80-044C-4E86-86D3-A0B1F8D4FD39}" destId="{D0A2B7C0-0C55-4953-8EB2-F9E25FC23C78}" srcOrd="1" destOrd="0" presId="urn:microsoft.com/office/officeart/2018/2/layout/IconVerticalSolidList"/>
    <dgm:cxn modelId="{9AD5E52A-BBC1-4413-BB30-598D9E202884}" type="presParOf" srcId="{48791D80-044C-4E86-86D3-A0B1F8D4FD39}" destId="{26E4AE32-C7BA-41C4-A76A-2AE962CA5489}" srcOrd="2" destOrd="0" presId="urn:microsoft.com/office/officeart/2018/2/layout/IconVerticalSolidList"/>
    <dgm:cxn modelId="{896D5DE9-A1C7-49E4-B903-5064528A21ED}" type="presParOf" srcId="{48791D80-044C-4E86-86D3-A0B1F8D4FD39}" destId="{8629A09D-0843-49F0-9A87-57EE31EA82BE}" srcOrd="3" destOrd="0" presId="urn:microsoft.com/office/officeart/2018/2/layout/IconVerticalSolidList"/>
    <dgm:cxn modelId="{83E363C2-D16B-472B-BD82-99E7171E8444}" type="presParOf" srcId="{1C31B3D4-3C9C-4C5B-8644-60E2044B23D3}" destId="{2BC03F3E-95C9-4947-BAA0-729DD447E806}" srcOrd="3" destOrd="0" presId="urn:microsoft.com/office/officeart/2018/2/layout/IconVerticalSolidList"/>
    <dgm:cxn modelId="{7DE71612-5F85-4110-A5D4-A94405438DAC}" type="presParOf" srcId="{1C31B3D4-3C9C-4C5B-8644-60E2044B23D3}" destId="{7D953AC0-0BC3-4326-A578-A4BD977EAB53}" srcOrd="4" destOrd="0" presId="urn:microsoft.com/office/officeart/2018/2/layout/IconVerticalSolidList"/>
    <dgm:cxn modelId="{12A7EF98-F9A7-4C2F-B9AF-8B21DA05AE13}" type="presParOf" srcId="{7D953AC0-0BC3-4326-A578-A4BD977EAB53}" destId="{9EA10350-117A-4D7D-AB6F-8B5D0667612D}" srcOrd="0" destOrd="0" presId="urn:microsoft.com/office/officeart/2018/2/layout/IconVerticalSolidList"/>
    <dgm:cxn modelId="{816F6F37-DAEC-4FA2-B614-B830ED59B73B}" type="presParOf" srcId="{7D953AC0-0BC3-4326-A578-A4BD977EAB53}" destId="{DC04D054-5D05-44CD-9807-D184F19D411A}" srcOrd="1" destOrd="0" presId="urn:microsoft.com/office/officeart/2018/2/layout/IconVerticalSolidList"/>
    <dgm:cxn modelId="{53C39657-30BA-4F59-9D15-DC53314E6DA8}" type="presParOf" srcId="{7D953AC0-0BC3-4326-A578-A4BD977EAB53}" destId="{1EA00776-ABE5-4BE5-A4C6-F727D9055E36}" srcOrd="2" destOrd="0" presId="urn:microsoft.com/office/officeart/2018/2/layout/IconVerticalSolidList"/>
    <dgm:cxn modelId="{99008FC4-4AA6-47F3-90BA-9E2A6DE1ABF0}" type="presParOf" srcId="{7D953AC0-0BC3-4326-A578-A4BD977EAB53}" destId="{EC250DB1-34E0-43D0-90CB-CCA596C25437}" srcOrd="3" destOrd="0" presId="urn:microsoft.com/office/officeart/2018/2/layout/IconVerticalSolidList"/>
    <dgm:cxn modelId="{8FCC4471-8202-44BC-BC3F-9EA968E9A772}" type="presParOf" srcId="{1C31B3D4-3C9C-4C5B-8644-60E2044B23D3}" destId="{EFDC02FB-3A1E-430F-8C50-DC7B23E2D3CC}" srcOrd="5" destOrd="0" presId="urn:microsoft.com/office/officeart/2018/2/layout/IconVerticalSolidList"/>
    <dgm:cxn modelId="{C981415E-523C-4F44-9B7C-EAD198443EDB}" type="presParOf" srcId="{1C31B3D4-3C9C-4C5B-8644-60E2044B23D3}" destId="{19EB848E-9C35-4F88-B7A9-8BBC74657153}" srcOrd="6" destOrd="0" presId="urn:microsoft.com/office/officeart/2018/2/layout/IconVerticalSolidList"/>
    <dgm:cxn modelId="{CA797CB7-1A82-4BA8-9F64-C08831F8658D}" type="presParOf" srcId="{19EB848E-9C35-4F88-B7A9-8BBC74657153}" destId="{F7F7DDE1-4C50-412B-8F79-0D9EFF87E920}" srcOrd="0" destOrd="0" presId="urn:microsoft.com/office/officeart/2018/2/layout/IconVerticalSolidList"/>
    <dgm:cxn modelId="{4B3D9893-9244-4803-9621-81B11C5609F7}" type="presParOf" srcId="{19EB848E-9C35-4F88-B7A9-8BBC74657153}" destId="{637D528A-8630-477A-8522-297171E09FCF}" srcOrd="1" destOrd="0" presId="urn:microsoft.com/office/officeart/2018/2/layout/IconVerticalSolidList"/>
    <dgm:cxn modelId="{B822B15A-97BA-4629-8697-FD3205399F21}" type="presParOf" srcId="{19EB848E-9C35-4F88-B7A9-8BBC74657153}" destId="{18F523E0-3BE2-4DA0-B296-397B9A463D7B}" srcOrd="2" destOrd="0" presId="urn:microsoft.com/office/officeart/2018/2/layout/IconVerticalSolidList"/>
    <dgm:cxn modelId="{3866FCCD-DA76-410D-90E7-EB7B9D66EDAA}" type="presParOf" srcId="{19EB848E-9C35-4F88-B7A9-8BBC74657153}" destId="{312B8231-4C2F-4881-8E26-2A2964CE64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9302C-49CA-4B1D-98F1-EE6C4B53F0AF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1B2E2E5-4889-4F35-9FA1-F4AFF14B0B9B}">
      <dgm:prSet phldrT="[Text]"/>
      <dgm:spPr/>
      <dgm:t>
        <a:bodyPr/>
        <a:lstStyle/>
        <a:p>
          <a:r>
            <a:rPr lang="en-GB" dirty="0"/>
            <a:t>Leadership</a:t>
          </a:r>
        </a:p>
      </dgm:t>
    </dgm:pt>
    <dgm:pt modelId="{0FB12CEF-3246-4CB1-9033-00FF13A61A79}" type="parTrans" cxnId="{7B1E9CF7-37CA-43F4-A29E-76C753A8DC65}">
      <dgm:prSet/>
      <dgm:spPr/>
      <dgm:t>
        <a:bodyPr/>
        <a:lstStyle/>
        <a:p>
          <a:endParaRPr lang="en-GB"/>
        </a:p>
      </dgm:t>
    </dgm:pt>
    <dgm:pt modelId="{5D4D1DA8-49E4-4053-9C2F-1D0CE975F93A}" type="sibTrans" cxnId="{7B1E9CF7-37CA-43F4-A29E-76C753A8DC65}">
      <dgm:prSet/>
      <dgm:spPr/>
      <dgm:t>
        <a:bodyPr/>
        <a:lstStyle/>
        <a:p>
          <a:endParaRPr lang="en-GB"/>
        </a:p>
      </dgm:t>
    </dgm:pt>
    <dgm:pt modelId="{5FC59982-C7C9-4730-9A79-6F622482D18D}">
      <dgm:prSet phldrT="[Text]"/>
      <dgm:spPr/>
      <dgm:t>
        <a:bodyPr/>
        <a:lstStyle/>
        <a:p>
          <a:r>
            <a:rPr lang="en-GB" dirty="0"/>
            <a:t>Community</a:t>
          </a:r>
        </a:p>
      </dgm:t>
    </dgm:pt>
    <dgm:pt modelId="{20A104F6-B638-4CA6-AB14-828F6AEB1D59}" type="sibTrans" cxnId="{CFA69F3B-4181-4CE8-8C31-ECC76916CA4A}">
      <dgm:prSet/>
      <dgm:spPr/>
      <dgm:t>
        <a:bodyPr/>
        <a:lstStyle/>
        <a:p>
          <a:endParaRPr lang="en-GB"/>
        </a:p>
      </dgm:t>
    </dgm:pt>
    <dgm:pt modelId="{B2D8590E-D964-4627-957F-A084C8EB9D7A}" type="parTrans" cxnId="{CFA69F3B-4181-4CE8-8C31-ECC76916CA4A}">
      <dgm:prSet/>
      <dgm:spPr/>
      <dgm:t>
        <a:bodyPr/>
        <a:lstStyle/>
        <a:p>
          <a:endParaRPr lang="en-GB"/>
        </a:p>
      </dgm:t>
    </dgm:pt>
    <dgm:pt modelId="{8AD8A12B-4FB7-4AC1-98C8-C8B71E783CC9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A47B7D3C-F224-488D-93FD-AAEA658AB07C}" type="sibTrans" cxnId="{1970163A-921B-4BE2-8EC2-99EC1CFB6191}">
      <dgm:prSet/>
      <dgm:spPr/>
      <dgm:t>
        <a:bodyPr/>
        <a:lstStyle/>
        <a:p>
          <a:endParaRPr lang="en-GB"/>
        </a:p>
      </dgm:t>
    </dgm:pt>
    <dgm:pt modelId="{5D1415C5-8A9A-40D2-BE1D-0CFFB6FFC1F5}" type="parTrans" cxnId="{1970163A-921B-4BE2-8EC2-99EC1CFB6191}">
      <dgm:prSet/>
      <dgm:spPr/>
      <dgm:t>
        <a:bodyPr/>
        <a:lstStyle/>
        <a:p>
          <a:endParaRPr lang="en-GB"/>
        </a:p>
      </dgm:t>
    </dgm:pt>
    <dgm:pt modelId="{A88A9FD4-5EA8-4530-93FB-AC7382312C00}">
      <dgm:prSet phldrT="[Text]"/>
      <dgm:spPr/>
      <dgm:t>
        <a:bodyPr/>
        <a:lstStyle/>
        <a:p>
          <a:r>
            <a:rPr lang="en-GB" dirty="0"/>
            <a:t>Beliefs,  values and practices</a:t>
          </a:r>
        </a:p>
      </dgm:t>
    </dgm:pt>
    <dgm:pt modelId="{A843EEFF-32FB-49C1-9A7D-D9CE7B1CD92B}" type="sibTrans" cxnId="{6D28A737-68EB-44CB-89B7-4E075FB3BE1F}">
      <dgm:prSet/>
      <dgm:spPr/>
      <dgm:t>
        <a:bodyPr/>
        <a:lstStyle/>
        <a:p>
          <a:endParaRPr lang="en-GB"/>
        </a:p>
      </dgm:t>
    </dgm:pt>
    <dgm:pt modelId="{FE54FF9C-597B-42FA-BE70-58F7502E756C}" type="parTrans" cxnId="{6D28A737-68EB-44CB-89B7-4E075FB3BE1F}">
      <dgm:prSet/>
      <dgm:spPr/>
      <dgm:t>
        <a:bodyPr/>
        <a:lstStyle/>
        <a:p>
          <a:endParaRPr lang="en-GB"/>
        </a:p>
      </dgm:t>
    </dgm:pt>
    <dgm:pt modelId="{0E58797B-2FFA-46A2-80C9-2A9ADC4CEEAE}" type="pres">
      <dgm:prSet presAssocID="{D259302C-49CA-4B1D-98F1-EE6C4B53F0AF}" presName="Name0" presStyleCnt="0">
        <dgm:presLayoutVars>
          <dgm:chMax val="7"/>
          <dgm:resizeHandles val="exact"/>
        </dgm:presLayoutVars>
      </dgm:prSet>
      <dgm:spPr/>
    </dgm:pt>
    <dgm:pt modelId="{EA92D9C3-567D-4A24-AE49-CEAF09B3636C}" type="pres">
      <dgm:prSet presAssocID="{D259302C-49CA-4B1D-98F1-EE6C4B53F0AF}" presName="comp1" presStyleCnt="0"/>
      <dgm:spPr/>
    </dgm:pt>
    <dgm:pt modelId="{20695D3E-3C6E-4095-8A59-4CE001C4461B}" type="pres">
      <dgm:prSet presAssocID="{D259302C-49CA-4B1D-98F1-EE6C4B53F0AF}" presName="circle1" presStyleLbl="node1" presStyleIdx="0" presStyleCnt="4" custLinFactNeighborY="4722"/>
      <dgm:spPr/>
    </dgm:pt>
    <dgm:pt modelId="{E49A0357-0DA1-4F41-8364-DDD7F76236FA}" type="pres">
      <dgm:prSet presAssocID="{D259302C-49CA-4B1D-98F1-EE6C4B53F0AF}" presName="c1text" presStyleLbl="node1" presStyleIdx="0" presStyleCnt="4">
        <dgm:presLayoutVars>
          <dgm:bulletEnabled val="1"/>
        </dgm:presLayoutVars>
      </dgm:prSet>
      <dgm:spPr/>
    </dgm:pt>
    <dgm:pt modelId="{AB7C344A-590F-46B4-A420-F7D0EF45AAD9}" type="pres">
      <dgm:prSet presAssocID="{D259302C-49CA-4B1D-98F1-EE6C4B53F0AF}" presName="comp2" presStyleCnt="0"/>
      <dgm:spPr/>
    </dgm:pt>
    <dgm:pt modelId="{D379DF43-DB19-4DA4-94D3-68CF865AED1D}" type="pres">
      <dgm:prSet presAssocID="{D259302C-49CA-4B1D-98F1-EE6C4B53F0AF}" presName="circle2" presStyleLbl="node1" presStyleIdx="1" presStyleCnt="4"/>
      <dgm:spPr/>
    </dgm:pt>
    <dgm:pt modelId="{175EB4AB-2227-41DD-9A09-C4F77F9B85A5}" type="pres">
      <dgm:prSet presAssocID="{D259302C-49CA-4B1D-98F1-EE6C4B53F0AF}" presName="c2text" presStyleLbl="node1" presStyleIdx="1" presStyleCnt="4">
        <dgm:presLayoutVars>
          <dgm:bulletEnabled val="1"/>
        </dgm:presLayoutVars>
      </dgm:prSet>
      <dgm:spPr/>
    </dgm:pt>
    <dgm:pt modelId="{589CEFA4-2807-45B3-AACD-449B4BFEBE3C}" type="pres">
      <dgm:prSet presAssocID="{D259302C-49CA-4B1D-98F1-EE6C4B53F0AF}" presName="comp3" presStyleCnt="0"/>
      <dgm:spPr/>
    </dgm:pt>
    <dgm:pt modelId="{A0A29A58-2EF7-42CA-98FA-58159504D6B2}" type="pres">
      <dgm:prSet presAssocID="{D259302C-49CA-4B1D-98F1-EE6C4B53F0AF}" presName="circle3" presStyleLbl="node1" presStyleIdx="2" presStyleCnt="4"/>
      <dgm:spPr/>
    </dgm:pt>
    <dgm:pt modelId="{710A40A4-1B62-4AE5-B3DC-F072FBA380EE}" type="pres">
      <dgm:prSet presAssocID="{D259302C-49CA-4B1D-98F1-EE6C4B53F0AF}" presName="c3text" presStyleLbl="node1" presStyleIdx="2" presStyleCnt="4">
        <dgm:presLayoutVars>
          <dgm:bulletEnabled val="1"/>
        </dgm:presLayoutVars>
      </dgm:prSet>
      <dgm:spPr/>
    </dgm:pt>
    <dgm:pt modelId="{871D5EB5-AE2E-454F-938C-AB97C845DD69}" type="pres">
      <dgm:prSet presAssocID="{D259302C-49CA-4B1D-98F1-EE6C4B53F0AF}" presName="comp4" presStyleCnt="0"/>
      <dgm:spPr/>
    </dgm:pt>
    <dgm:pt modelId="{1A753C77-77F7-4128-8115-D4EDF0EBE804}" type="pres">
      <dgm:prSet presAssocID="{D259302C-49CA-4B1D-98F1-EE6C4B53F0AF}" presName="circle4" presStyleLbl="node1" presStyleIdx="3" presStyleCnt="4"/>
      <dgm:spPr/>
    </dgm:pt>
    <dgm:pt modelId="{25EEA4CC-B1CA-4072-8015-307CD532DFF7}" type="pres">
      <dgm:prSet presAssocID="{D259302C-49CA-4B1D-98F1-EE6C4B53F0A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0B2CF504-AD15-46FE-8F19-A73D92DA0CFC}" type="presOf" srcId="{5FC59982-C7C9-4730-9A79-6F622482D18D}" destId="{D379DF43-DB19-4DA4-94D3-68CF865AED1D}" srcOrd="0" destOrd="0" presId="urn:microsoft.com/office/officeart/2005/8/layout/venn2"/>
    <dgm:cxn modelId="{D87D2F16-7041-44ED-BA82-8CC46F0BBEC2}" type="presOf" srcId="{5FC59982-C7C9-4730-9A79-6F622482D18D}" destId="{175EB4AB-2227-41DD-9A09-C4F77F9B85A5}" srcOrd="1" destOrd="0" presId="urn:microsoft.com/office/officeart/2005/8/layout/venn2"/>
    <dgm:cxn modelId="{6D28A737-68EB-44CB-89B7-4E075FB3BE1F}" srcId="{D259302C-49CA-4B1D-98F1-EE6C4B53F0AF}" destId="{A88A9FD4-5EA8-4530-93FB-AC7382312C00}" srcOrd="3" destOrd="0" parTransId="{FE54FF9C-597B-42FA-BE70-58F7502E756C}" sibTransId="{A843EEFF-32FB-49C1-9A7D-D9CE7B1CD92B}"/>
    <dgm:cxn modelId="{1970163A-921B-4BE2-8EC2-99EC1CFB6191}" srcId="{D259302C-49CA-4B1D-98F1-EE6C4B53F0AF}" destId="{8AD8A12B-4FB7-4AC1-98C8-C8B71E783CC9}" srcOrd="2" destOrd="0" parTransId="{5D1415C5-8A9A-40D2-BE1D-0CFFB6FFC1F5}" sibTransId="{A47B7D3C-F224-488D-93FD-AAEA658AB07C}"/>
    <dgm:cxn modelId="{CFA69F3B-4181-4CE8-8C31-ECC76916CA4A}" srcId="{D259302C-49CA-4B1D-98F1-EE6C4B53F0AF}" destId="{5FC59982-C7C9-4730-9A79-6F622482D18D}" srcOrd="1" destOrd="0" parTransId="{B2D8590E-D964-4627-957F-A084C8EB9D7A}" sibTransId="{20A104F6-B638-4CA6-AB14-828F6AEB1D59}"/>
    <dgm:cxn modelId="{019DDB4B-06EC-44D1-AEA5-67759982DB84}" type="presOf" srcId="{8AD8A12B-4FB7-4AC1-98C8-C8B71E783CC9}" destId="{710A40A4-1B62-4AE5-B3DC-F072FBA380EE}" srcOrd="1" destOrd="0" presId="urn:microsoft.com/office/officeart/2005/8/layout/venn2"/>
    <dgm:cxn modelId="{9EB9CE55-F911-4EC4-B20F-EDDFFD798452}" type="presOf" srcId="{11B2E2E5-4889-4F35-9FA1-F4AFF14B0B9B}" destId="{E49A0357-0DA1-4F41-8364-DDD7F76236FA}" srcOrd="1" destOrd="0" presId="urn:microsoft.com/office/officeart/2005/8/layout/venn2"/>
    <dgm:cxn modelId="{8B471D7A-BC14-428B-AA02-137DF2DE755D}" type="presOf" srcId="{D259302C-49CA-4B1D-98F1-EE6C4B53F0AF}" destId="{0E58797B-2FFA-46A2-80C9-2A9ADC4CEEAE}" srcOrd="0" destOrd="0" presId="urn:microsoft.com/office/officeart/2005/8/layout/venn2"/>
    <dgm:cxn modelId="{DD83C1BB-2ABA-483E-A19D-8D1D11354D02}" type="presOf" srcId="{A88A9FD4-5EA8-4530-93FB-AC7382312C00}" destId="{1A753C77-77F7-4128-8115-D4EDF0EBE804}" srcOrd="0" destOrd="0" presId="urn:microsoft.com/office/officeart/2005/8/layout/venn2"/>
    <dgm:cxn modelId="{A1C9E0BD-8545-456F-BA2B-902EEDEF8125}" type="presOf" srcId="{11B2E2E5-4889-4F35-9FA1-F4AFF14B0B9B}" destId="{20695D3E-3C6E-4095-8A59-4CE001C4461B}" srcOrd="0" destOrd="0" presId="urn:microsoft.com/office/officeart/2005/8/layout/venn2"/>
    <dgm:cxn modelId="{7310AAF0-A0BD-4FB0-A1ED-CA2A617921C3}" type="presOf" srcId="{8AD8A12B-4FB7-4AC1-98C8-C8B71E783CC9}" destId="{A0A29A58-2EF7-42CA-98FA-58159504D6B2}" srcOrd="0" destOrd="0" presId="urn:microsoft.com/office/officeart/2005/8/layout/venn2"/>
    <dgm:cxn modelId="{7B1E9CF7-37CA-43F4-A29E-76C753A8DC65}" srcId="{D259302C-49CA-4B1D-98F1-EE6C4B53F0AF}" destId="{11B2E2E5-4889-4F35-9FA1-F4AFF14B0B9B}" srcOrd="0" destOrd="0" parTransId="{0FB12CEF-3246-4CB1-9033-00FF13A61A79}" sibTransId="{5D4D1DA8-49E4-4053-9C2F-1D0CE975F93A}"/>
    <dgm:cxn modelId="{A1FFBBF7-949C-41E1-AB8E-96A3F03EEDCB}" type="presOf" srcId="{A88A9FD4-5EA8-4530-93FB-AC7382312C00}" destId="{25EEA4CC-B1CA-4072-8015-307CD532DFF7}" srcOrd="1" destOrd="0" presId="urn:microsoft.com/office/officeart/2005/8/layout/venn2"/>
    <dgm:cxn modelId="{85A4B301-F932-4191-8E9B-92CDBD1A5CCC}" type="presParOf" srcId="{0E58797B-2FFA-46A2-80C9-2A9ADC4CEEAE}" destId="{EA92D9C3-567D-4A24-AE49-CEAF09B3636C}" srcOrd="0" destOrd="0" presId="urn:microsoft.com/office/officeart/2005/8/layout/venn2"/>
    <dgm:cxn modelId="{4F370465-43ED-4DAC-A2CC-F3EB3C446F84}" type="presParOf" srcId="{EA92D9C3-567D-4A24-AE49-CEAF09B3636C}" destId="{20695D3E-3C6E-4095-8A59-4CE001C4461B}" srcOrd="0" destOrd="0" presId="urn:microsoft.com/office/officeart/2005/8/layout/venn2"/>
    <dgm:cxn modelId="{867475B8-2FAF-4544-BC8D-7EDC6A36A0DD}" type="presParOf" srcId="{EA92D9C3-567D-4A24-AE49-CEAF09B3636C}" destId="{E49A0357-0DA1-4F41-8364-DDD7F76236FA}" srcOrd="1" destOrd="0" presId="urn:microsoft.com/office/officeart/2005/8/layout/venn2"/>
    <dgm:cxn modelId="{A5B954B9-301A-441B-9F9F-359A90F24A6B}" type="presParOf" srcId="{0E58797B-2FFA-46A2-80C9-2A9ADC4CEEAE}" destId="{AB7C344A-590F-46B4-A420-F7D0EF45AAD9}" srcOrd="1" destOrd="0" presId="urn:microsoft.com/office/officeart/2005/8/layout/venn2"/>
    <dgm:cxn modelId="{F3C8E211-6546-4059-9D9B-597D059BF4BF}" type="presParOf" srcId="{AB7C344A-590F-46B4-A420-F7D0EF45AAD9}" destId="{D379DF43-DB19-4DA4-94D3-68CF865AED1D}" srcOrd="0" destOrd="0" presId="urn:microsoft.com/office/officeart/2005/8/layout/venn2"/>
    <dgm:cxn modelId="{ACE0E45D-1E97-41B3-82AA-E338D8BF9B75}" type="presParOf" srcId="{AB7C344A-590F-46B4-A420-F7D0EF45AAD9}" destId="{175EB4AB-2227-41DD-9A09-C4F77F9B85A5}" srcOrd="1" destOrd="0" presId="urn:microsoft.com/office/officeart/2005/8/layout/venn2"/>
    <dgm:cxn modelId="{2401CB6F-8EE9-4A9A-8182-1B5F6C020B20}" type="presParOf" srcId="{0E58797B-2FFA-46A2-80C9-2A9ADC4CEEAE}" destId="{589CEFA4-2807-45B3-AACD-449B4BFEBE3C}" srcOrd="2" destOrd="0" presId="urn:microsoft.com/office/officeart/2005/8/layout/venn2"/>
    <dgm:cxn modelId="{09A47DAC-DB8A-44E5-A6A5-BBC5F4225B26}" type="presParOf" srcId="{589CEFA4-2807-45B3-AACD-449B4BFEBE3C}" destId="{A0A29A58-2EF7-42CA-98FA-58159504D6B2}" srcOrd="0" destOrd="0" presId="urn:microsoft.com/office/officeart/2005/8/layout/venn2"/>
    <dgm:cxn modelId="{2DBDA96E-BBEE-4EE1-82A0-F97EA48AEB66}" type="presParOf" srcId="{589CEFA4-2807-45B3-AACD-449B4BFEBE3C}" destId="{710A40A4-1B62-4AE5-B3DC-F072FBA380EE}" srcOrd="1" destOrd="0" presId="urn:microsoft.com/office/officeart/2005/8/layout/venn2"/>
    <dgm:cxn modelId="{C8D2815D-5602-414E-90CC-B52C87219B90}" type="presParOf" srcId="{0E58797B-2FFA-46A2-80C9-2A9ADC4CEEAE}" destId="{871D5EB5-AE2E-454F-938C-AB97C845DD69}" srcOrd="3" destOrd="0" presId="urn:microsoft.com/office/officeart/2005/8/layout/venn2"/>
    <dgm:cxn modelId="{D560455E-3266-41FE-928B-AAEC223CD3A9}" type="presParOf" srcId="{871D5EB5-AE2E-454F-938C-AB97C845DD69}" destId="{1A753C77-77F7-4128-8115-D4EDF0EBE804}" srcOrd="0" destOrd="0" presId="urn:microsoft.com/office/officeart/2005/8/layout/venn2"/>
    <dgm:cxn modelId="{FF7D23BB-F8E5-498F-BD3D-D673A00DF3F2}" type="presParOf" srcId="{871D5EB5-AE2E-454F-938C-AB97C845DD69}" destId="{25EEA4CC-B1CA-4072-8015-307CD532DFF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F03D5-49A4-4F13-B464-EA94CE9ED116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6625D-3BCD-4A88-8614-48FF13572165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C5752-410B-432F-8556-3B60D0402773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Newborns</a:t>
          </a:r>
          <a:r>
            <a:rPr lang="en-GB" sz="2200" kern="1200" dirty="0"/>
            <a:t> contribute to half of 7 million child deaths per year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348A3D28-063A-4A25-A725-0FC39CB5B9D6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2B7C0-0C55-4953-8EB2-F9E25FC23C7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9A09D-0843-49F0-9A87-57EE31EA82BE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Protection, attachment and health for Mum and baby</a:t>
          </a:r>
          <a:endParaRPr lang="en-US" sz="2200" kern="1200" dirty="0"/>
        </a:p>
      </dsp:txBody>
      <dsp:txXfrm>
        <a:off x="1057183" y="1145944"/>
        <a:ext cx="9458416" cy="915310"/>
      </dsp:txXfrm>
    </dsp:sp>
    <dsp:sp modelId="{9EA10350-117A-4D7D-AB6F-8B5D0667612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D054-5D05-44CD-9807-D184F19D411A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0DB1-34E0-43D0-90CB-CCA596C2543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Reinforcement of breastfeeding culture imperative to promote breastfeeding</a:t>
          </a:r>
          <a:endParaRPr lang="en-US" sz="2200" kern="1200" dirty="0"/>
        </a:p>
      </dsp:txBody>
      <dsp:txXfrm>
        <a:off x="1057183" y="2290082"/>
        <a:ext cx="9458416" cy="915310"/>
      </dsp:txXfrm>
    </dsp:sp>
    <dsp:sp modelId="{F7F7DDE1-4C50-412B-8F79-0D9EFF87E92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D528A-8630-477A-8522-297171E09FC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000" r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B8231-4C2F-4881-8E26-2A2964CE649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Mixed messages from health professionals, family and advertising impact maternal motivation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95D3E-3C6E-4095-8A59-4CE001C4461B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Leadership</a:t>
          </a:r>
        </a:p>
      </dsp:txBody>
      <dsp:txXfrm>
        <a:off x="3306470" y="270933"/>
        <a:ext cx="1515059" cy="812800"/>
      </dsp:txXfrm>
    </dsp:sp>
    <dsp:sp modelId="{D379DF43-DB19-4DA4-94D3-68CF865AED1D}">
      <dsp:nvSpPr>
        <dsp:cNvPr id="0" name=""/>
        <dsp:cNvSpPr/>
      </dsp:nvSpPr>
      <dsp:spPr>
        <a:xfrm>
          <a:off x="1896533" y="1083733"/>
          <a:ext cx="4334933" cy="43349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Community</a:t>
          </a:r>
        </a:p>
      </dsp:txBody>
      <dsp:txXfrm>
        <a:off x="3306470" y="1343829"/>
        <a:ext cx="1515059" cy="780288"/>
      </dsp:txXfrm>
    </dsp:sp>
    <dsp:sp modelId="{A0A29A58-2EF7-42CA-98FA-58159504D6B2}">
      <dsp:nvSpPr>
        <dsp:cNvPr id="0" name=""/>
        <dsp:cNvSpPr/>
      </dsp:nvSpPr>
      <dsp:spPr>
        <a:xfrm>
          <a:off x="2438399" y="2167466"/>
          <a:ext cx="3251200" cy="32512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Family</a:t>
          </a:r>
        </a:p>
      </dsp:txBody>
      <dsp:txXfrm>
        <a:off x="3306470" y="2411306"/>
        <a:ext cx="1515059" cy="731520"/>
      </dsp:txXfrm>
    </dsp:sp>
    <dsp:sp modelId="{1A753C77-77F7-4128-8115-D4EDF0EBE804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Beliefs,  values and practices</a:t>
          </a:r>
        </a:p>
      </dsp:txBody>
      <dsp:txXfrm>
        <a:off x="3297684" y="3793066"/>
        <a:ext cx="1532630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7821-B4E2-4892-A10A-02BBAA16F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7C357-9F35-4F2B-A203-8209620C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377F7-6275-4CC2-910F-696E8465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4553-FC88-4CC2-9D21-5B0D8482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BA26B-6963-4BC5-A80A-32D56891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F421-A1C9-411C-8303-83670779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CAE7F-1157-4146-BE3F-422C8C2A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8BD9-FBAC-40B1-A276-847801F7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3381-8FA5-4DE5-827A-D34C1328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5E8F-32D9-4FBC-8AA6-1504DAEB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3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0A43C-201A-43F8-BA78-F2DFBEEE7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B9998-B963-42A5-A064-08750D86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14EC-DC48-42B9-AC5D-580EC34D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1088-4382-4C5F-82D4-86B89C7F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D09C2-EAE4-4624-AA55-E504AD59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6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2A0C-325E-4BDF-9A11-8827FEA2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EDBC-9517-4FA3-8EA1-7DF225AE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A2F5-F1B0-4628-B2EF-20A6AEAB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D0732-14F2-4442-8CE9-53070841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1AA8-ECD2-4A63-93CF-D18CB880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8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B084-1990-4E8D-93A3-1D717951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E9CF8-1BF3-45BC-8519-9DBDCCDA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5314-B3F0-41F4-83FD-7777E30B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0530-1C6E-4B81-9EB3-708AAD65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958D-31CC-4243-8B1E-94385F7E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8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2BF-4C46-4C92-80B5-16A79639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0209-E054-4B78-83E6-B3AD95C64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DF169-DAB8-4207-A58D-1355A70C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326A0-90A9-4EC9-9CE0-6A102049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2C405-3488-4A24-BC7D-35AEB1F6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E01E6-B2F3-460F-993E-9E63414A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0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9C49-3AE3-4571-957E-EEE645D0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3B2B-A053-4FCC-A421-7C1BE063F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55C7E-C218-420D-B3BF-B6E8BF6F6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33952-DE3D-4F88-9D87-7AE709939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4FC1D-6316-4092-A8A1-180494552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A4897-F05F-4779-81A5-4CCF4DF1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45394-5F80-4E63-B1B1-F711F5F1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8668F-2597-4322-8A22-13B26176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F21D-3A9D-4006-B861-19085CE1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3E597-4651-49AA-873C-3019B710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0CE17-D27E-4EC3-A694-6A5E5B9E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954D6-E23A-4580-BAEC-0D6AB602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69547-5AA5-47E5-A512-812888FC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A4368-316F-4F2C-B27D-8C37615E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24046-F643-4AC5-A138-2AE1562A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54C2-2882-4B89-91B3-945264C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93CB-97D9-4786-96B7-05192D29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4BD6A-FC8D-462E-8CE3-967914576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DFD3F-A282-4566-84AC-FC153B18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FE86E-5AF9-40BF-B073-75EFB7B5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5DE59-6153-4221-9D6F-FE3EC19A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6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18AE-47AC-44E7-B20E-47AC045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94FB2-1B9B-45E1-A2A6-FF1E91AAC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227F7-F8DA-4433-9916-2F50A886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B2B72-C954-4963-886A-FBA7B499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834DE-9887-4516-AE65-297958C0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3EF96-64D3-4B7E-8A38-9D53F159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BD300-B543-47AE-9ACD-F77F1976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55A2C-F0C8-42BB-80F4-73201FEF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E4464-CF5E-4C7C-85AD-4EBB0DB4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11C4-8449-4035-B243-E1894CD40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089F-10C3-4659-BD00-32D2BF17C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nutrition/index_24824.html" TargetMode="External"/><Relationship Id="rId2" Type="http://schemas.openxmlformats.org/officeDocument/2006/relationships/hyperlink" Target="http://www.warwick.ac.uk/globalpadinterculture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A844-10AB-41F9-A807-A16FFD275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spc="0" dirty="0"/>
              <a:t>Breastfeeding, Motivation and Culture: </a:t>
            </a:r>
            <a:r>
              <a:rPr lang="en-US" sz="3700" b="1" dirty="0"/>
              <a:t>an</a:t>
            </a:r>
            <a:r>
              <a:rPr lang="en-US" sz="3700" b="1" spc="0" dirty="0"/>
              <a:t> intersection of influences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A26EFEE-CEE5-4571-B636-52E92FA5C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Dr Lesley Dornan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Professor Marlene Sinclair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Professor George </a:t>
            </a:r>
            <a:r>
              <a:rPr lang="en-US" sz="1800" dirty="0" err="1"/>
              <a:t>Kernohan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Dr </a:t>
            </a:r>
            <a:r>
              <a:rPr lang="en-US" sz="1800" dirty="0" err="1"/>
              <a:t>Nonglak</a:t>
            </a:r>
            <a:r>
              <a:rPr lang="en-US" sz="1800" dirty="0"/>
              <a:t> </a:t>
            </a:r>
            <a:r>
              <a:rPr lang="en-US" sz="1800" dirty="0" err="1"/>
              <a:t>Chaloumsuk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Pikul</a:t>
            </a:r>
            <a:r>
              <a:rPr lang="en-US" sz="1800" dirty="0"/>
              <a:t> </a:t>
            </a:r>
            <a:r>
              <a:rPr lang="en-US" sz="1800" dirty="0" err="1"/>
              <a:t>Suppasan</a:t>
            </a: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Aye </a:t>
            </a:r>
            <a:r>
              <a:rPr lang="en-US" sz="1800" dirty="0" err="1"/>
              <a:t>Aye</a:t>
            </a:r>
            <a:r>
              <a:rPr lang="en-US" sz="1800" dirty="0"/>
              <a:t> Thant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Marci Haigh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 descr="A picture containing building, circuit, city, device&#10;&#10;Description automatically generated">
            <a:extLst>
              <a:ext uri="{FF2B5EF4-FFF2-40B4-BE49-F238E27FC236}">
                <a16:creationId xmlns:a16="http://schemas.microsoft.com/office/drawing/2014/main" id="{3EF076A9-BC61-4EB0-BBD0-6C8EF9AD1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1" r="1634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693FD-CC74-4AD2-A130-94FC6F0C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20" y="5369458"/>
            <a:ext cx="2014359" cy="1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C735-71C5-4DAF-9ECE-5084E6CA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Discussion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321E-F01A-4E14-A3B7-E562B242A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/>
            <a:r>
              <a:rPr lang="en-US" sz="1800" dirty="0"/>
              <a:t>Value of breastfeeding across the cultures</a:t>
            </a:r>
          </a:p>
          <a:p>
            <a:pPr marL="514350"/>
            <a:r>
              <a:rPr lang="en-US" sz="1800" dirty="0"/>
              <a:t>Education is important but culture underpins motivation</a:t>
            </a:r>
          </a:p>
          <a:p>
            <a:pPr marL="514350"/>
            <a:r>
              <a:rPr lang="en-US" sz="1800" dirty="0"/>
              <a:t>Built in peer support within culture</a:t>
            </a:r>
          </a:p>
          <a:p>
            <a:pPr marL="514350"/>
            <a:r>
              <a:rPr lang="en-US" sz="1800" dirty="0"/>
              <a:t>Shared history, language and relationships support mothers</a:t>
            </a:r>
          </a:p>
          <a:p>
            <a:pPr marL="514350"/>
            <a:r>
              <a:rPr lang="en-US" sz="1800" dirty="0"/>
              <a:t>Building family and community structures gives women places to go outside healthcare systems</a:t>
            </a:r>
          </a:p>
          <a:p>
            <a:pPr marL="514350"/>
            <a:r>
              <a:rPr lang="en-US" sz="1800" dirty="0"/>
              <a:t>Organizational/community values intersect with cultural practices</a:t>
            </a:r>
          </a:p>
          <a:p>
            <a:pPr marL="514350"/>
            <a:endParaRPr lang="en-US" sz="1800" dirty="0"/>
          </a:p>
          <a:p>
            <a:pPr marL="514350"/>
            <a:endParaRPr lang="en-US" sz="1800" dirty="0"/>
          </a:p>
        </p:txBody>
      </p:sp>
      <p:pic>
        <p:nvPicPr>
          <p:cNvPr id="6" name="Content Placeholder 5" descr="A group of people sitting at a dinner table&#10;&#10;Description automatically generated">
            <a:extLst>
              <a:ext uri="{FF2B5EF4-FFF2-40B4-BE49-F238E27FC236}">
                <a16:creationId xmlns:a16="http://schemas.microsoft.com/office/drawing/2014/main" id="{13AAD606-43AC-4F36-8B6D-FEC8C72EC4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01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CACB-F8F2-4436-ABEB-8F5FDCC9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Implications for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0985-AA93-4BA7-99BD-9237D891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624568"/>
            <a:ext cx="6324598" cy="54129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Evolving practice to address global influences</a:t>
            </a:r>
          </a:p>
          <a:p>
            <a:r>
              <a:rPr lang="en-US" sz="2400" dirty="0"/>
              <a:t>Cultural awareness and evaluation crucial to maternal motivation</a:t>
            </a:r>
          </a:p>
          <a:p>
            <a:r>
              <a:rPr lang="en-US" sz="2400" dirty="0"/>
              <a:t>Rebuilding community support will relieve pressure</a:t>
            </a:r>
          </a:p>
          <a:p>
            <a:r>
              <a:rPr lang="en-US" sz="2400" dirty="0"/>
              <a:t>Deeper understanding of underpinning cultural influences including values and practices</a:t>
            </a:r>
          </a:p>
          <a:p>
            <a:r>
              <a:rPr lang="en-US" sz="2400" dirty="0"/>
              <a:t>Adaptation between person-</a:t>
            </a:r>
            <a:r>
              <a:rPr lang="en-US" sz="2400" dirty="0" err="1"/>
              <a:t>centred</a:t>
            </a:r>
            <a:r>
              <a:rPr lang="en-US" sz="2400" dirty="0"/>
              <a:t> care and community cultures to meet cultural and maternal health needs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77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D6760B-0175-4A76-BB51-516564A7C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7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EA584A-A692-485F-8DC1-6F3D1E234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most important practical lesson that can be given to nurses is to teach them what to observe</a:t>
            </a:r>
            <a:br>
              <a:rPr lang="en-US" sz="4000" dirty="0"/>
            </a:br>
            <a:r>
              <a:rPr lang="en-US" sz="2400" dirty="0"/>
              <a:t>(Florence Nightingale) </a:t>
            </a:r>
          </a:p>
        </p:txBody>
      </p:sp>
    </p:spTree>
    <p:extLst>
      <p:ext uri="{BB962C8B-B14F-4D97-AF65-F5344CB8AC3E}">
        <p14:creationId xmlns:p14="http://schemas.microsoft.com/office/powerpoint/2010/main" val="112476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CFB5-7CAE-4BAB-B3A5-3EA952DC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7954-8EBE-45E1-8B33-89E06D2B4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Hofstede, G. (1994) </a:t>
            </a:r>
            <a:r>
              <a:rPr lang="en-GB" i="1" dirty="0"/>
              <a:t>Cultures and Organisations: Software of the mind</a:t>
            </a:r>
            <a:r>
              <a:rPr lang="en-GB" dirty="0"/>
              <a:t>. London: </a:t>
            </a:r>
            <a:r>
              <a:rPr lang="en-GB" dirty="0" err="1"/>
              <a:t>HaperCollinsBusiness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Matsumoto, D. (1996) </a:t>
            </a:r>
            <a:r>
              <a:rPr lang="en-GB" i="1" dirty="0"/>
              <a:t>Culture and Psychology. </a:t>
            </a:r>
            <a:r>
              <a:rPr lang="en-GB" dirty="0"/>
              <a:t>Pacific Grove, </a:t>
            </a:r>
            <a:r>
              <a:rPr lang="en-GB" dirty="0" err="1"/>
              <a:t>CA:Brooks</a:t>
            </a:r>
            <a:r>
              <a:rPr lang="en-GB" dirty="0"/>
              <a:t>/Cole</a:t>
            </a:r>
          </a:p>
          <a:p>
            <a:pPr marL="0" indent="0">
              <a:buNone/>
            </a:pPr>
            <a:r>
              <a:rPr lang="en-GB" dirty="0"/>
              <a:t>Schwartz, S. (1992) Universals in the content and structure of values: Theory and empirical tests in 20 countries. In M. </a:t>
            </a:r>
            <a:r>
              <a:rPr lang="en-GB" dirty="0" err="1"/>
              <a:t>Zanna</a:t>
            </a:r>
            <a:r>
              <a:rPr lang="en-GB" dirty="0"/>
              <a:t> (ed), </a:t>
            </a:r>
            <a:r>
              <a:rPr lang="en-GB" i="1" dirty="0"/>
              <a:t>Advances in experimental social psychology, 25: 1-65.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Spencer-</a:t>
            </a:r>
            <a:r>
              <a:rPr lang="en-GB" dirty="0" err="1"/>
              <a:t>Oaty</a:t>
            </a:r>
            <a:r>
              <a:rPr lang="en-GB" dirty="0"/>
              <a:t>, H. (2012) What is Culture? A Compilation of Quotations. </a:t>
            </a:r>
            <a:r>
              <a:rPr lang="en-GB" i="1" dirty="0" err="1"/>
              <a:t>GlobalPAD</a:t>
            </a:r>
            <a:r>
              <a:rPr lang="en-GB" i="1" dirty="0"/>
              <a:t> Core Concepts. </a:t>
            </a:r>
            <a:r>
              <a:rPr lang="en-GB" dirty="0">
                <a:hlinkClick r:id="rId2"/>
              </a:rPr>
              <a:t>www.warwick.ac.uk/globalpadintercultureal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Um, K. &amp; Gaspar, S. (2019) </a:t>
            </a:r>
            <a:r>
              <a:rPr lang="en-GB" i="1" dirty="0"/>
              <a:t>Southeast Asia Migration</a:t>
            </a:r>
            <a:r>
              <a:rPr lang="en-GB" dirty="0"/>
              <a:t>. Sussex: Sussex Academic Press.  </a:t>
            </a:r>
          </a:p>
          <a:p>
            <a:pPr marL="0" indent="0">
              <a:buNone/>
            </a:pPr>
            <a:r>
              <a:rPr lang="en-GB" dirty="0"/>
              <a:t>UNICEF (2019) Breastfeeding. </a:t>
            </a:r>
            <a:r>
              <a:rPr lang="en-GB" dirty="0">
                <a:hlinkClick r:id="rId3"/>
              </a:rPr>
              <a:t>https://www.unicef.org/nutrition/index_24824.html</a:t>
            </a:r>
            <a:r>
              <a:rPr lang="en-GB" dirty="0"/>
              <a:t> (accessed 5/11/2019)</a:t>
            </a:r>
          </a:p>
          <a:p>
            <a:pPr marL="0" indent="0">
              <a:buNone/>
            </a:pPr>
            <a:r>
              <a:rPr lang="en-GB" sz="2400" dirty="0"/>
              <a:t>Photo Credits: World History Archive, </a:t>
            </a:r>
            <a:r>
              <a:rPr lang="en-GB" sz="2400" dirty="0" err="1"/>
              <a:t>Pixabay</a:t>
            </a:r>
            <a:r>
              <a:rPr lang="en-GB" sz="2400" dirty="0"/>
              <a:t>, Ms Marci Haigh</a:t>
            </a:r>
          </a:p>
        </p:txBody>
      </p:sp>
    </p:spTree>
    <p:extLst>
      <p:ext uri="{BB962C8B-B14F-4D97-AF65-F5344CB8AC3E}">
        <p14:creationId xmlns:p14="http://schemas.microsoft.com/office/powerpoint/2010/main" val="29689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7F66-47DA-4156-BDEA-D949DE38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8E83A-9D43-41DF-A742-1B088D79D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212B-D30D-48B7-8DE6-C5FCCF4E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Breastfeeding, Mothers and 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788F0-042D-47EB-8261-F4704F38C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752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4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6110-EBDC-4D65-96D6-9C16F08E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Defining 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52A370-55C9-4CD6-96B4-A2F9D67C20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734" r="1647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A1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51F4-A16B-4484-870D-A759825FF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Derivatives of experience </a:t>
            </a:r>
            <a:r>
              <a:rPr lang="en-US" sz="2000" dirty="0" err="1"/>
              <a:t>organised</a:t>
            </a:r>
            <a:r>
              <a:rPr lang="en-US" sz="2000" dirty="0"/>
              <a:t>, learned or created by individuals of a population (Schwartz 1992)</a:t>
            </a:r>
          </a:p>
          <a:p>
            <a:r>
              <a:rPr lang="en-US" sz="2000" dirty="0"/>
              <a:t>Collective programming of the mid which distinguishes one group from another (Hofstede 1994)</a:t>
            </a:r>
          </a:p>
          <a:p>
            <a:r>
              <a:rPr lang="en-US" sz="2000" dirty="0"/>
              <a:t>Set of attitudes, values, beliefs and </a:t>
            </a:r>
            <a:r>
              <a:rPr lang="en-US" sz="2000" dirty="0" err="1"/>
              <a:t>behaviours</a:t>
            </a:r>
            <a:r>
              <a:rPr lang="en-US" sz="2000" dirty="0"/>
              <a:t> shared by one group of people but different for each individual and passed on through the generations (Matsumoto 1996)</a:t>
            </a:r>
          </a:p>
          <a:p>
            <a:r>
              <a:rPr lang="en-US" sz="2000" dirty="0"/>
              <a:t>Culture is manifested at different layers of depth and affects behavior and interpretations of visible and invisible influences (Spencer-</a:t>
            </a:r>
            <a:r>
              <a:rPr lang="en-US" sz="2000" dirty="0" err="1"/>
              <a:t>Oaty</a:t>
            </a:r>
            <a:r>
              <a:rPr lang="en-US" sz="2000" dirty="0"/>
              <a:t> 2012)</a:t>
            </a:r>
          </a:p>
          <a:p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3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B4F2-CF8D-4598-AA78-064EB209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South East 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A41A55-8349-42AA-BBF6-3AD9B9E18D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6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B9857-8105-4232-B125-8368ACEE7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Largest continent in the world</a:t>
            </a:r>
          </a:p>
          <a:p>
            <a:r>
              <a:rPr lang="en-US" sz="2400" dirty="0"/>
              <a:t>Population of South East Asia equivalent to 8.58% of global population</a:t>
            </a:r>
          </a:p>
          <a:p>
            <a:r>
              <a:rPr lang="en-US" sz="2400" dirty="0"/>
              <a:t>Crossroads of cultural influence and transnational movement</a:t>
            </a:r>
          </a:p>
          <a:p>
            <a:r>
              <a:rPr lang="en-US" sz="2400" dirty="0"/>
              <a:t>Conflict, political turmoil and economic instability provoked questions of identity and belonging (Um &amp; Gaspar 2015)</a:t>
            </a:r>
          </a:p>
          <a:p>
            <a:r>
              <a:rPr lang="en-US" sz="2400" dirty="0"/>
              <a:t>Long term research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298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CC569C-6FAA-49EF-9A7A-41BCCCF5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Methodology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EF810F-68B2-447D-B597-B87906026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Thailand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A010027-EC0B-43B1-84D2-2E331AF3A8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Mixed methods with survey and observations</a:t>
            </a:r>
          </a:p>
          <a:p>
            <a:r>
              <a:rPr lang="en-GB" dirty="0"/>
              <a:t>Urban hospital with good infrastructure</a:t>
            </a:r>
          </a:p>
          <a:p>
            <a:r>
              <a:rPr lang="en-GB" dirty="0"/>
              <a:t>Primigravida and multigravida women from urban and rural communities</a:t>
            </a:r>
          </a:p>
          <a:p>
            <a:r>
              <a:rPr lang="en-GB" dirty="0"/>
              <a:t>Breastfeeding motivational survey (n=183)</a:t>
            </a:r>
          </a:p>
          <a:p>
            <a:r>
              <a:rPr lang="en-GB" dirty="0"/>
              <a:t>Breastfeeding observation in 62 midwife led teaching environments (n= 204)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DF91F6-6E1E-4EF6-8330-C356DD7DC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Myanmar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889B9DC-068E-4DF3-94B6-3273FB75E6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Mixed methods with survey and focus groups</a:t>
            </a:r>
          </a:p>
          <a:p>
            <a:r>
              <a:rPr lang="en-GB" dirty="0"/>
              <a:t>Rural communities in post conflict setting</a:t>
            </a:r>
          </a:p>
          <a:p>
            <a:r>
              <a:rPr lang="en-GB" dirty="0"/>
              <a:t>One ethnic group</a:t>
            </a:r>
          </a:p>
          <a:p>
            <a:r>
              <a:rPr lang="en-GB" dirty="0"/>
              <a:t>31 villages in 2 districts</a:t>
            </a:r>
          </a:p>
          <a:p>
            <a:r>
              <a:rPr lang="en-GB" dirty="0"/>
              <a:t>Maternal health survey (n=244)</a:t>
            </a:r>
          </a:p>
          <a:p>
            <a:r>
              <a:rPr lang="en-GB" dirty="0"/>
              <a:t>8 Focus groups with mothers, health workers and community leaders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8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A419-04EB-4F4F-9C26-B743BF8A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Findings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D2A9E04-0E43-414A-8D30-547279634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814372"/>
              </p:ext>
            </p:extLst>
          </p:nvPr>
        </p:nvGraphicFramePr>
        <p:xfrm>
          <a:off x="885825" y="1825625"/>
          <a:ext cx="10467975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5">
                  <a:extLst>
                    <a:ext uri="{9D8B030D-6E8A-4147-A177-3AD203B41FA5}">
                      <a16:colId xmlns:a16="http://schemas.microsoft.com/office/drawing/2014/main" val="10906602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23798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Thailand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Myanmar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71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Average age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Average age 25 – 30 (31%)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1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High quality healthcare accessible for ethnic Thais and registered ethnic tribal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Limited access to high quality healthcare for remote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5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Barriers included health literacy and language, particularly for ethnic tribal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Barriers include transport, finances, security, health literacy and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21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Integration of cultural and motivational beliefs and practices within education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Limited access to education for maternal health or breastfeeding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1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High organisational and maternal value for breastfeeding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95.5% of mothers breastfeed with 83% of infants fed within first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2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Breastfeeding still regarded as cultural norm but culture shift occurring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Breastfeeding is a cultural norm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8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0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9E37-B2A7-4C24-A69D-9A89361A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Qualitative Findings: Cultural Beliefs and Practices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6E76C9-4AD5-45BB-AE12-28DDB67B0CDA}"/>
              </a:ext>
            </a:extLst>
          </p:cNvPr>
          <p:cNvSpPr/>
          <p:nvPr/>
        </p:nvSpPr>
        <p:spPr>
          <a:xfrm>
            <a:off x="838200" y="1945481"/>
            <a:ext cx="3114675" cy="21002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Helps a child become emotionally healthy and part of society (ANCV)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700FC7-BE93-4F54-B72D-4758495DAEB1}"/>
              </a:ext>
            </a:extLst>
          </p:cNvPr>
          <p:cNvSpPr/>
          <p:nvPr/>
        </p:nvSpPr>
        <p:spPr>
          <a:xfrm>
            <a:off x="7653338" y="4300537"/>
            <a:ext cx="3700462" cy="21002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Helps stop global warming by not using and throwing away bottles</a:t>
            </a:r>
          </a:p>
          <a:p>
            <a:pPr algn="ctr"/>
            <a:r>
              <a:rPr lang="en-GB" dirty="0"/>
              <a:t>(ANC2 MW2)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EA522-011E-4863-B192-865EDB3F4F24}"/>
              </a:ext>
            </a:extLst>
          </p:cNvPr>
          <p:cNvSpPr/>
          <p:nvPr/>
        </p:nvSpPr>
        <p:spPr>
          <a:xfrm>
            <a:off x="4181475" y="4157662"/>
            <a:ext cx="3105150" cy="21669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Don’t leave the house for the first month  as you may get sick in the wind and rain</a:t>
            </a:r>
          </a:p>
          <a:p>
            <a:pPr algn="ctr"/>
            <a:r>
              <a:rPr lang="en-GB" dirty="0"/>
              <a:t>(ANC4 MW3)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AF1F70-0E93-4962-899B-90E2DCF326C9}"/>
              </a:ext>
            </a:extLst>
          </p:cNvPr>
          <p:cNvSpPr/>
          <p:nvPr/>
        </p:nvSpPr>
        <p:spPr>
          <a:xfrm>
            <a:off x="5072063" y="2197894"/>
            <a:ext cx="2457450" cy="15954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Babies need mothers milk: milk debt (LC1 HN)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3AED69-DC2E-4454-83B5-7DFBD66B6844}"/>
              </a:ext>
            </a:extLst>
          </p:cNvPr>
          <p:cNvSpPr/>
          <p:nvPr/>
        </p:nvSpPr>
        <p:spPr>
          <a:xfrm>
            <a:off x="8543926" y="2028824"/>
            <a:ext cx="2586037" cy="165735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Thai women need hands on or they can’t do it (LC1 HN)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3D1830-4C48-4C7E-A417-0C8ACC390385}"/>
              </a:ext>
            </a:extLst>
          </p:cNvPr>
          <p:cNvSpPr/>
          <p:nvPr/>
        </p:nvSpPr>
        <p:spPr>
          <a:xfrm>
            <a:off x="838200" y="4467223"/>
            <a:ext cx="2571750" cy="18573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Mums often say they don’t have enough milk but they do (ANC5 MW2)</a:t>
            </a:r>
          </a:p>
        </p:txBody>
      </p:sp>
    </p:spTree>
    <p:extLst>
      <p:ext uri="{BB962C8B-B14F-4D97-AF65-F5344CB8AC3E}">
        <p14:creationId xmlns:p14="http://schemas.microsoft.com/office/powerpoint/2010/main" val="25193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5F0E-6488-4013-9370-9E235C7D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Qualitative Findings: Cultural Beliefs and Practices 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BD13F-3B05-45AC-88D6-990F1ADC254B}"/>
              </a:ext>
            </a:extLst>
          </p:cNvPr>
          <p:cNvSpPr/>
          <p:nvPr/>
        </p:nvSpPr>
        <p:spPr>
          <a:xfrm>
            <a:off x="1185863" y="2328863"/>
            <a:ext cx="2943225" cy="1343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Some women give rice water but we try to persevere with the breast (V1 W2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04D6E3-C118-43A3-85A4-2A472A667133}"/>
              </a:ext>
            </a:extLst>
          </p:cNvPr>
          <p:cNvSpPr/>
          <p:nvPr/>
        </p:nvSpPr>
        <p:spPr>
          <a:xfrm>
            <a:off x="7996241" y="2085977"/>
            <a:ext cx="2624135" cy="1343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Mostly we milk the baby immediately after they are born (V4 W5)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1CE973-8D97-481B-B5AF-89E048CEB0CA}"/>
              </a:ext>
            </a:extLst>
          </p:cNvPr>
          <p:cNvSpPr/>
          <p:nvPr/>
        </p:nvSpPr>
        <p:spPr>
          <a:xfrm>
            <a:off x="1185864" y="4214814"/>
            <a:ext cx="3157536" cy="1343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When I had hot red breasts I used traditional medicine to relieve it (V6 W3)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62B179-8EB3-4183-B3A6-0EF12D3155DB}"/>
              </a:ext>
            </a:extLst>
          </p:cNvPr>
          <p:cNvSpPr/>
          <p:nvPr/>
        </p:nvSpPr>
        <p:spPr>
          <a:xfrm>
            <a:off x="7462840" y="4214814"/>
            <a:ext cx="3157536" cy="1343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Most (children) stop by themselves, around 3-4 years. We stop to milk whenever the baby wants to (V4 W3)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6FE439-279F-4744-8D05-F16C3C67E16D}"/>
              </a:ext>
            </a:extLst>
          </p:cNvPr>
          <p:cNvSpPr/>
          <p:nvPr/>
        </p:nvSpPr>
        <p:spPr>
          <a:xfrm>
            <a:off x="4519617" y="2771774"/>
            <a:ext cx="2943224" cy="1325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elders always say take the baby for a walk to see the sun (V5 TBA)</a:t>
            </a:r>
          </a:p>
        </p:txBody>
      </p:sp>
    </p:spTree>
    <p:extLst>
      <p:ext uri="{BB962C8B-B14F-4D97-AF65-F5344CB8AC3E}">
        <p14:creationId xmlns:p14="http://schemas.microsoft.com/office/powerpoint/2010/main" val="15566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9642-642B-432E-B162-48090EE4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Community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7F2A-9B41-495D-979D-F07E0A10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9A0D26-C8DE-4330-8FAD-BF2809528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289633"/>
              </p:ext>
            </p:extLst>
          </p:nvPr>
        </p:nvGraphicFramePr>
        <p:xfrm>
          <a:off x="2889250" y="10742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3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901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Breastfeeding, Motivation and Culture: an intersection of influences</vt:lpstr>
      <vt:lpstr>Breastfeeding, Mothers and Motivation</vt:lpstr>
      <vt:lpstr>Defining Culture</vt:lpstr>
      <vt:lpstr>South East Asia</vt:lpstr>
      <vt:lpstr>Methodology</vt:lpstr>
      <vt:lpstr>Findings</vt:lpstr>
      <vt:lpstr>Qualitative Findings: Cultural Beliefs and Practices </vt:lpstr>
      <vt:lpstr>Qualitative Findings: Cultural Beliefs and Practices </vt:lpstr>
      <vt:lpstr>Community Cultures</vt:lpstr>
      <vt:lpstr>Discussion</vt:lpstr>
      <vt:lpstr>Implications for practice</vt:lpstr>
      <vt:lpstr>PowerPoint Presentation</vt:lpstr>
      <vt:lpstr>References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Breastfeeding, Motivation and Culture: an intersection of influences</dc:title>
  <dc:creator>Lesley Dornan</dc:creator>
  <cp:lastModifiedBy>Dornan, Lesley</cp:lastModifiedBy>
  <cp:revision>4</cp:revision>
  <dcterms:created xsi:type="dcterms:W3CDTF">2019-11-07T11:46:25Z</dcterms:created>
  <dcterms:modified xsi:type="dcterms:W3CDTF">2019-11-22T10:30:44Z</dcterms:modified>
</cp:coreProperties>
</file>