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6"/>
  </p:notesMasterIdLst>
  <p:handoutMasterIdLst>
    <p:handoutMasterId r:id="rId77"/>
  </p:handoutMasterIdLst>
  <p:sldIdLst>
    <p:sldId id="538" r:id="rId2"/>
    <p:sldId id="603" r:id="rId3"/>
    <p:sldId id="566" r:id="rId4"/>
    <p:sldId id="559" r:id="rId5"/>
    <p:sldId id="567" r:id="rId6"/>
    <p:sldId id="560" r:id="rId7"/>
    <p:sldId id="493" r:id="rId8"/>
    <p:sldId id="604" r:id="rId9"/>
    <p:sldId id="606" r:id="rId10"/>
    <p:sldId id="628" r:id="rId11"/>
    <p:sldId id="369" r:id="rId12"/>
    <p:sldId id="365" r:id="rId13"/>
    <p:sldId id="407" r:id="rId14"/>
    <p:sldId id="410" r:id="rId15"/>
    <p:sldId id="400" r:id="rId16"/>
    <p:sldId id="368" r:id="rId17"/>
    <p:sldId id="441" r:id="rId18"/>
    <p:sldId id="440" r:id="rId19"/>
    <p:sldId id="588" r:id="rId20"/>
    <p:sldId id="522" r:id="rId21"/>
    <p:sldId id="457" r:id="rId22"/>
    <p:sldId id="464" r:id="rId23"/>
    <p:sldId id="529" r:id="rId24"/>
    <p:sldId id="458" r:id="rId25"/>
    <p:sldId id="615" r:id="rId26"/>
    <p:sldId id="502" r:id="rId27"/>
    <p:sldId id="627" r:id="rId28"/>
    <p:sldId id="474" r:id="rId29"/>
    <p:sldId id="587" r:id="rId30"/>
    <p:sldId id="524" r:id="rId31"/>
    <p:sldId id="523" r:id="rId32"/>
    <p:sldId id="548" r:id="rId33"/>
    <p:sldId id="549" r:id="rId34"/>
    <p:sldId id="550" r:id="rId35"/>
    <p:sldId id="592" r:id="rId36"/>
    <p:sldId id="596" r:id="rId37"/>
    <p:sldId id="594" r:id="rId38"/>
    <p:sldId id="534" r:id="rId39"/>
    <p:sldId id="634" r:id="rId40"/>
    <p:sldId id="645" r:id="rId41"/>
    <p:sldId id="520" r:id="rId42"/>
    <p:sldId id="483" r:id="rId43"/>
    <p:sldId id="532" r:id="rId44"/>
    <p:sldId id="579" r:id="rId45"/>
    <p:sldId id="613" r:id="rId46"/>
    <p:sldId id="635" r:id="rId47"/>
    <p:sldId id="638" r:id="rId48"/>
    <p:sldId id="637" r:id="rId49"/>
    <p:sldId id="640" r:id="rId50"/>
    <p:sldId id="639" r:id="rId51"/>
    <p:sldId id="641" r:id="rId52"/>
    <p:sldId id="642" r:id="rId53"/>
    <p:sldId id="545" r:id="rId54"/>
    <p:sldId id="618" r:id="rId55"/>
    <p:sldId id="619" r:id="rId56"/>
    <p:sldId id="617" r:id="rId57"/>
    <p:sldId id="595" r:id="rId58"/>
    <p:sldId id="517" r:id="rId59"/>
    <p:sldId id="598" r:id="rId60"/>
    <p:sldId id="600" r:id="rId61"/>
    <p:sldId id="644" r:id="rId62"/>
    <p:sldId id="643" r:id="rId63"/>
    <p:sldId id="631" r:id="rId64"/>
    <p:sldId id="626" r:id="rId65"/>
    <p:sldId id="621" r:id="rId66"/>
    <p:sldId id="530" r:id="rId67"/>
    <p:sldId id="578" r:id="rId68"/>
    <p:sldId id="531" r:id="rId69"/>
    <p:sldId id="536" r:id="rId70"/>
    <p:sldId id="609" r:id="rId71"/>
    <p:sldId id="611" r:id="rId72"/>
    <p:sldId id="610" r:id="rId73"/>
    <p:sldId id="636" r:id="rId74"/>
    <p:sldId id="632" r:id="rId75"/>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5968"/>
    <a:srgbClr val="FA40DF"/>
    <a:srgbClr val="FC92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6" autoAdjust="0"/>
    <p:restoredTop sz="97391" autoAdjust="0"/>
  </p:normalViewPr>
  <p:slideViewPr>
    <p:cSldViewPr>
      <p:cViewPr>
        <p:scale>
          <a:sx n="60" d="100"/>
          <a:sy n="60" d="100"/>
        </p:scale>
        <p:origin x="-844" y="-720"/>
      </p:cViewPr>
      <p:guideLst>
        <p:guide orient="horz" pos="1620"/>
        <p:guide pos="2880"/>
      </p:guideLst>
    </p:cSldViewPr>
  </p:slideViewPr>
  <p:outlineViewPr>
    <p:cViewPr>
      <p:scale>
        <a:sx n="33" d="100"/>
        <a:sy n="33" d="100"/>
      </p:scale>
      <p:origin x="0" y="-8622"/>
    </p:cViewPr>
  </p:outlineViewPr>
  <p:notesTextViewPr>
    <p:cViewPr>
      <p:scale>
        <a:sx n="1" d="1"/>
        <a:sy n="1" d="1"/>
      </p:scale>
      <p:origin x="0" y="0"/>
    </p:cViewPr>
  </p:notesTextViewPr>
  <p:sorterViewPr>
    <p:cViewPr>
      <p:scale>
        <a:sx n="64" d="100"/>
        <a:sy n="64" d="100"/>
      </p:scale>
      <p:origin x="0" y="51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4949803149606299E-2"/>
          <c:y val="3.3411278057227399E-2"/>
          <c:w val="0.59663320209973802"/>
          <c:h val="0.74241655141765805"/>
        </c:manualLayout>
      </c:layout>
      <c:lineChart>
        <c:grouping val="standard"/>
        <c:varyColors val="0"/>
        <c:ser>
          <c:idx val="0"/>
          <c:order val="0"/>
          <c:tx>
            <c:strRef>
              <c:f>Sheet1!$B$1</c:f>
              <c:strCache>
                <c:ptCount val="1"/>
                <c:pt idx="0">
                  <c:v>Good idea</c:v>
                </c:pt>
              </c:strCache>
            </c:strRef>
          </c:tx>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Sheet1!$A$2:$A$4</c:f>
              <c:strCache>
                <c:ptCount val="3"/>
                <c:pt idx="0">
                  <c:v>21-40%</c:v>
                </c:pt>
                <c:pt idx="1">
                  <c:v>41-60%</c:v>
                </c:pt>
                <c:pt idx="2">
                  <c:v>61-80%</c:v>
                </c:pt>
              </c:strCache>
            </c:strRef>
          </c:cat>
          <c:val>
            <c:numRef>
              <c:f>Sheet1!$B$2:$B$4</c:f>
              <c:numCache>
                <c:formatCode>General</c:formatCode>
                <c:ptCount val="3"/>
                <c:pt idx="0">
                  <c:v>87</c:v>
                </c:pt>
                <c:pt idx="1">
                  <c:v>78</c:v>
                </c:pt>
                <c:pt idx="2">
                  <c:v>65</c:v>
                </c:pt>
              </c:numCache>
            </c:numRef>
          </c:val>
          <c:smooth val="0"/>
          <c:extLst xmlns:c16r2="http://schemas.microsoft.com/office/drawing/2015/06/chart">
            <c:ext xmlns:c16="http://schemas.microsoft.com/office/drawing/2014/chart" uri="{C3380CC4-5D6E-409C-BE32-E72D297353CC}">
              <c16:uniqueId val="{00000000-3E5F-48DD-9C05-6DA6F4803E49}"/>
            </c:ext>
          </c:extLst>
        </c:ser>
        <c:ser>
          <c:idx val="1"/>
          <c:order val="1"/>
          <c:tx>
            <c:strRef>
              <c:f>Sheet1!$C$1</c:f>
              <c:strCache>
                <c:ptCount val="1"/>
                <c:pt idx="0">
                  <c:v>Not a good idea</c:v>
                </c:pt>
              </c:strCache>
            </c:strRef>
          </c:tx>
          <c:cat>
            <c:strRef>
              <c:f>Sheet1!$A$2:$A$4</c:f>
              <c:strCache>
                <c:ptCount val="3"/>
                <c:pt idx="0">
                  <c:v>21-40%</c:v>
                </c:pt>
                <c:pt idx="1">
                  <c:v>41-60%</c:v>
                </c:pt>
                <c:pt idx="2">
                  <c:v>61-80%</c:v>
                </c:pt>
              </c:strCache>
            </c:strRef>
          </c:cat>
          <c:val>
            <c:numRef>
              <c:f>Sheet1!$C$2:$C$4</c:f>
              <c:numCache>
                <c:formatCode>General</c:formatCode>
                <c:ptCount val="3"/>
                <c:pt idx="0">
                  <c:v>9</c:v>
                </c:pt>
                <c:pt idx="1">
                  <c:v>11</c:v>
                </c:pt>
                <c:pt idx="2">
                  <c:v>25</c:v>
                </c:pt>
              </c:numCache>
            </c:numRef>
          </c:val>
          <c:smooth val="0"/>
          <c:extLst xmlns:c16r2="http://schemas.microsoft.com/office/drawing/2015/06/chart">
            <c:ext xmlns:c16="http://schemas.microsoft.com/office/drawing/2014/chart" uri="{C3380CC4-5D6E-409C-BE32-E72D297353CC}">
              <c16:uniqueId val="{00000001-3E5F-48DD-9C05-6DA6F4803E49}"/>
            </c:ext>
          </c:extLst>
        </c:ser>
        <c:ser>
          <c:idx val="2"/>
          <c:order val="2"/>
          <c:tx>
            <c:strRef>
              <c:f>Sheet1!$D$1</c:f>
              <c:strCache>
                <c:ptCount val="1"/>
                <c:pt idx="0">
                  <c:v>Don’t know</c:v>
                </c:pt>
              </c:strCache>
            </c:strRef>
          </c:tx>
          <c:cat>
            <c:strRef>
              <c:f>Sheet1!$A$2:$A$4</c:f>
              <c:strCache>
                <c:ptCount val="3"/>
                <c:pt idx="0">
                  <c:v>21-40%</c:v>
                </c:pt>
                <c:pt idx="1">
                  <c:v>41-60%</c:v>
                </c:pt>
                <c:pt idx="2">
                  <c:v>61-80%</c:v>
                </c:pt>
              </c:strCache>
            </c:strRef>
          </c:cat>
          <c:val>
            <c:numRef>
              <c:f>Sheet1!$D$2:$D$4</c:f>
              <c:numCache>
                <c:formatCode>General</c:formatCode>
                <c:ptCount val="3"/>
                <c:pt idx="0">
                  <c:v>4</c:v>
                </c:pt>
                <c:pt idx="1">
                  <c:v>11</c:v>
                </c:pt>
                <c:pt idx="2">
                  <c:v>15</c:v>
                </c:pt>
              </c:numCache>
            </c:numRef>
          </c:val>
          <c:smooth val="0"/>
          <c:extLst xmlns:c16r2="http://schemas.microsoft.com/office/drawing/2015/06/chart">
            <c:ext xmlns:c16="http://schemas.microsoft.com/office/drawing/2014/chart" uri="{C3380CC4-5D6E-409C-BE32-E72D297353CC}">
              <c16:uniqueId val="{00000002-3E5F-48DD-9C05-6DA6F4803E49}"/>
            </c:ext>
          </c:extLst>
        </c:ser>
        <c:dLbls>
          <c:showLegendKey val="0"/>
          <c:showVal val="0"/>
          <c:showCatName val="0"/>
          <c:showSerName val="0"/>
          <c:showPercent val="0"/>
          <c:showBubbleSize val="0"/>
        </c:dLbls>
        <c:marker val="1"/>
        <c:smooth val="0"/>
        <c:axId val="82558336"/>
        <c:axId val="82564224"/>
      </c:lineChart>
      <c:catAx>
        <c:axId val="82558336"/>
        <c:scaling>
          <c:orientation val="minMax"/>
        </c:scaling>
        <c:delete val="0"/>
        <c:axPos val="b"/>
        <c:numFmt formatCode="General" sourceLinked="0"/>
        <c:majorTickMark val="out"/>
        <c:minorTickMark val="none"/>
        <c:tickLblPos val="nextTo"/>
        <c:crossAx val="82564224"/>
        <c:crosses val="autoZero"/>
        <c:auto val="1"/>
        <c:lblAlgn val="ctr"/>
        <c:lblOffset val="100"/>
        <c:noMultiLvlLbl val="0"/>
      </c:catAx>
      <c:valAx>
        <c:axId val="82564224"/>
        <c:scaling>
          <c:orientation val="minMax"/>
        </c:scaling>
        <c:delete val="0"/>
        <c:axPos val="l"/>
        <c:majorGridlines/>
        <c:numFmt formatCode="General" sourceLinked="1"/>
        <c:majorTickMark val="out"/>
        <c:minorTickMark val="none"/>
        <c:tickLblPos val="nextTo"/>
        <c:crossAx val="82558336"/>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0.10204</cdr:x>
      <cdr:y>0.88333</cdr:y>
    </cdr:from>
    <cdr:to>
      <cdr:x>0.73469</cdr:x>
      <cdr:y>1</cdr:y>
    </cdr:to>
    <cdr:sp macro="" textlink="">
      <cdr:nvSpPr>
        <cdr:cNvPr id="2" name="Rectangle 1"/>
        <cdr:cNvSpPr/>
      </cdr:nvSpPr>
      <cdr:spPr>
        <a:xfrm xmlns:a="http://schemas.openxmlformats.org/drawingml/2006/main">
          <a:off x="720080" y="3196243"/>
          <a:ext cx="4464475" cy="422159"/>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sz="1800" dirty="0" smtClean="0">
              <a:solidFill>
                <a:schemeClr val="tx1"/>
              </a:solidFill>
            </a:rPr>
            <a:t>Area level 6-8 week breastfeeding rates</a:t>
          </a:r>
          <a:endParaRPr lang="en-US" sz="1800" dirty="0">
            <a:solidFill>
              <a:schemeClr val="tx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9158592A-6955-4701-AA64-A95068AB92D3}" type="datetimeFigureOut">
              <a:rPr lang="en-GB" smtClean="0"/>
              <a:t>09/11/2018</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C3501D9D-ECDE-467B-9960-206ECD9F613E}" type="slidenum">
              <a:rPr lang="en-GB" smtClean="0"/>
              <a:t>‹#›</a:t>
            </a:fld>
            <a:endParaRPr lang="en-GB"/>
          </a:p>
        </p:txBody>
      </p:sp>
    </p:spTree>
    <p:extLst>
      <p:ext uri="{BB962C8B-B14F-4D97-AF65-F5344CB8AC3E}">
        <p14:creationId xmlns:p14="http://schemas.microsoft.com/office/powerpoint/2010/main" val="2653237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9AA479E8-A66D-4EA2-9F75-8893D4FCC9E5}" type="datetimeFigureOut">
              <a:rPr lang="en-GB" smtClean="0"/>
              <a:t>09/11/2018</a:t>
            </a:fld>
            <a:endParaRPr lang="en-GB"/>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2BB2B136-4B6F-4B0E-904D-3CF223BA5E0E}" type="slidenum">
              <a:rPr lang="en-GB" smtClean="0"/>
              <a:t>‹#›</a:t>
            </a:fld>
            <a:endParaRPr lang="en-GB"/>
          </a:p>
        </p:txBody>
      </p:sp>
    </p:spTree>
    <p:extLst>
      <p:ext uri="{BB962C8B-B14F-4D97-AF65-F5344CB8AC3E}">
        <p14:creationId xmlns:p14="http://schemas.microsoft.com/office/powerpoint/2010/main" val="3785291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950am – 45 mins - </a:t>
            </a:r>
          </a:p>
          <a:p>
            <a:r>
              <a:rPr lang="en-GB" dirty="0" smtClean="0"/>
              <a:t>99 BFN breastfeeding support volunteers 20 HCPs - doctors, </a:t>
            </a:r>
            <a:r>
              <a:rPr lang="en-GB" dirty="0" err="1" smtClean="0"/>
              <a:t>doulahs</a:t>
            </a:r>
            <a:r>
              <a:rPr lang="en-GB" dirty="0" smtClean="0"/>
              <a:t> lactation consultants 24 other volunteer peer support workers 31 speakers, presenters</a:t>
            </a:r>
          </a:p>
          <a:p>
            <a:r>
              <a:rPr lang="en-GB" dirty="0" smtClean="0"/>
              <a:t>Talk about  their role in NOSH</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fld id="{2BB2B136-4B6F-4B0E-904D-3CF223BA5E0E}" type="slidenum">
              <a:rPr lang="en-GB" smtClean="0"/>
              <a:t>1</a:t>
            </a:fld>
            <a:endParaRPr lang="en-GB"/>
          </a:p>
        </p:txBody>
      </p:sp>
    </p:spTree>
    <p:extLst>
      <p:ext uri="{BB962C8B-B14F-4D97-AF65-F5344CB8AC3E}">
        <p14:creationId xmlns:p14="http://schemas.microsoft.com/office/powerpoint/2010/main" val="1758081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Delighted to present on behalf of</a:t>
            </a:r>
            <a:r>
              <a:rPr lang="en-US" baseline="0" dirty="0" smtClean="0"/>
              <a:t> this collaboration – talented researchers – public health, health economics, trials, qualitative methods, infant feeding – working closely with practitioners and women </a:t>
            </a:r>
          </a:p>
          <a:p>
            <a:endParaRPr lang="en-US" baseline="0" dirty="0" smtClean="0"/>
          </a:p>
          <a:p>
            <a:r>
              <a:rPr lang="en-US" baseline="0" dirty="0" smtClean="0"/>
              <a:t>Tackling one of the most important challenges in public health – endemically low breastfeeding rates in some communities, and the substantial societal barriers that have developed as a result</a:t>
            </a:r>
            <a:endParaRPr lang="en-US" dirty="0"/>
          </a:p>
        </p:txBody>
      </p:sp>
      <p:sp>
        <p:nvSpPr>
          <p:cNvPr id="4" name="Slide Number Placeholder 3"/>
          <p:cNvSpPr>
            <a:spLocks noGrp="1"/>
          </p:cNvSpPr>
          <p:nvPr>
            <p:ph type="sldNum" sz="quarter" idx="10"/>
          </p:nvPr>
        </p:nvSpPr>
        <p:spPr/>
        <p:txBody>
          <a:bodyPr/>
          <a:lstStyle/>
          <a:p>
            <a:fld id="{2BB2B136-4B6F-4B0E-904D-3CF223BA5E0E}" type="slidenum">
              <a:rPr lang="en-GB" smtClean="0"/>
              <a:t>11</a:t>
            </a:fld>
            <a:endParaRPr lang="en-GB"/>
          </a:p>
        </p:txBody>
      </p:sp>
    </p:spTree>
    <p:extLst>
      <p:ext uri="{BB962C8B-B14F-4D97-AF65-F5344CB8AC3E}">
        <p14:creationId xmlns:p14="http://schemas.microsoft.com/office/powerpoint/2010/main" val="3560291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baseline="0" dirty="0" smtClean="0"/>
              <a:t>Importance of adding something too what is already ongoing (not replacing the role of HVs, MWs, BFSWs Baby Buddy </a:t>
            </a:r>
            <a:r>
              <a:rPr lang="en-GB" baseline="0" dirty="0" err="1" smtClean="0"/>
              <a:t>etc</a:t>
            </a:r>
            <a:r>
              <a:rPr lang="en-GB" baseline="0" dirty="0" smtClean="0"/>
              <a:t>)</a:t>
            </a:r>
          </a:p>
          <a:p>
            <a:endParaRPr lang="en-GB" dirty="0"/>
          </a:p>
        </p:txBody>
      </p:sp>
      <p:sp>
        <p:nvSpPr>
          <p:cNvPr id="4" name="Slide Number Placeholder 3"/>
          <p:cNvSpPr>
            <a:spLocks noGrp="1"/>
          </p:cNvSpPr>
          <p:nvPr>
            <p:ph type="sldNum" sz="quarter" idx="10"/>
          </p:nvPr>
        </p:nvSpPr>
        <p:spPr/>
        <p:txBody>
          <a:bodyPr/>
          <a:lstStyle/>
          <a:p>
            <a:fld id="{2BB2B136-4B6F-4B0E-904D-3CF223BA5E0E}" type="slidenum">
              <a:rPr lang="en-GB" smtClean="0"/>
              <a:t>12</a:t>
            </a:fld>
            <a:endParaRPr lang="en-GB"/>
          </a:p>
        </p:txBody>
      </p:sp>
    </p:spTree>
    <p:extLst>
      <p:ext uri="{BB962C8B-B14F-4D97-AF65-F5344CB8AC3E}">
        <p14:creationId xmlns:p14="http://schemas.microsoft.com/office/powerpoint/2010/main" val="70474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Reservations about scheme in principle</a:t>
            </a:r>
          </a:p>
          <a:p>
            <a:endParaRPr lang="en-GB" dirty="0"/>
          </a:p>
        </p:txBody>
      </p:sp>
      <p:sp>
        <p:nvSpPr>
          <p:cNvPr id="4" name="Slide Number Placeholder 3"/>
          <p:cNvSpPr>
            <a:spLocks noGrp="1"/>
          </p:cNvSpPr>
          <p:nvPr>
            <p:ph type="sldNum" sz="quarter" idx="10"/>
          </p:nvPr>
        </p:nvSpPr>
        <p:spPr/>
        <p:txBody>
          <a:bodyPr/>
          <a:lstStyle/>
          <a:p>
            <a:fld id="{2BB2B136-4B6F-4B0E-904D-3CF223BA5E0E}" type="slidenum">
              <a:rPr lang="en-GB" smtClean="0"/>
              <a:t>13</a:t>
            </a:fld>
            <a:endParaRPr lang="en-GB"/>
          </a:p>
        </p:txBody>
      </p:sp>
    </p:spTree>
    <p:extLst>
      <p:ext uri="{BB962C8B-B14F-4D97-AF65-F5344CB8AC3E}">
        <p14:creationId xmlns:p14="http://schemas.microsoft.com/office/powerpoint/2010/main" val="846489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Positive views of scheme</a:t>
            </a:r>
          </a:p>
          <a:p>
            <a:endParaRPr lang="en-GB" dirty="0"/>
          </a:p>
        </p:txBody>
      </p:sp>
      <p:sp>
        <p:nvSpPr>
          <p:cNvPr id="4" name="Slide Number Placeholder 3"/>
          <p:cNvSpPr>
            <a:spLocks noGrp="1"/>
          </p:cNvSpPr>
          <p:nvPr>
            <p:ph type="sldNum" sz="quarter" idx="10"/>
          </p:nvPr>
        </p:nvSpPr>
        <p:spPr/>
        <p:txBody>
          <a:bodyPr/>
          <a:lstStyle/>
          <a:p>
            <a:fld id="{2BB2B136-4B6F-4B0E-904D-3CF223BA5E0E}" type="slidenum">
              <a:rPr lang="en-GB" smtClean="0"/>
              <a:t>14</a:t>
            </a:fld>
            <a:endParaRPr lang="en-GB"/>
          </a:p>
        </p:txBody>
      </p:sp>
    </p:spTree>
    <p:extLst>
      <p:ext uri="{BB962C8B-B14F-4D97-AF65-F5344CB8AC3E}">
        <p14:creationId xmlns:p14="http://schemas.microsoft.com/office/powerpoint/2010/main" val="112959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baseline="0" dirty="0" smtClean="0"/>
              <a:t>Women living in low BF neighbourhoods find the NOSH scheme more acceptable than those women living in neighbourhoods with high BF rates</a:t>
            </a:r>
          </a:p>
          <a:p>
            <a:endParaRPr lang="en-GB" baseline="0" dirty="0" smtClean="0"/>
          </a:p>
          <a:p>
            <a:r>
              <a:rPr lang="en-GB" dirty="0" smtClean="0"/>
              <a:t>Results</a:t>
            </a:r>
          </a:p>
          <a:p>
            <a:r>
              <a:rPr lang="en-GB" dirty="0" smtClean="0"/>
              <a:t> - 80% thought it was a good idea</a:t>
            </a:r>
          </a:p>
          <a:p>
            <a:r>
              <a:rPr lang="en-GB" dirty="0" smtClean="0"/>
              <a:t>Methods</a:t>
            </a:r>
          </a:p>
          <a:p>
            <a:pPr marL="171450" indent="-171450">
              <a:buFontTx/>
              <a:buChar char="-"/>
            </a:pPr>
            <a:r>
              <a:rPr lang="en-GB" dirty="0" smtClean="0"/>
              <a:t>Talked to women – street intercept survey</a:t>
            </a:r>
            <a:r>
              <a:rPr lang="en-GB" baseline="0" dirty="0" smtClean="0"/>
              <a:t> at shopping centres in </a:t>
            </a:r>
            <a:r>
              <a:rPr lang="en-GB" dirty="0" smtClean="0"/>
              <a:t>Crystal Peaks/Castle Market/Barker’s Pool</a:t>
            </a:r>
          </a:p>
          <a:p>
            <a:pPr marL="171450" indent="-171450">
              <a:buFontTx/>
              <a:buChar char="-"/>
            </a:pPr>
            <a:r>
              <a:rPr lang="en-GB" dirty="0" smtClean="0"/>
              <a:t>Women aged 16 </a:t>
            </a:r>
            <a:r>
              <a:rPr lang="en-GB" dirty="0" err="1" smtClean="0"/>
              <a:t>yrs</a:t>
            </a:r>
            <a:r>
              <a:rPr lang="en-GB" dirty="0" smtClean="0"/>
              <a:t> +</a:t>
            </a:r>
          </a:p>
          <a:p>
            <a:pPr marL="171450" indent="-171450">
              <a:buFontTx/>
              <a:buChar char="-"/>
            </a:pPr>
            <a:r>
              <a:rPr lang="en-GB" dirty="0" smtClean="0"/>
              <a:t>54/128</a:t>
            </a:r>
            <a:r>
              <a:rPr lang="en-GB" dirty="0" smtClean="0">
                <a:solidFill>
                  <a:srgbClr val="FF0000"/>
                </a:solidFill>
              </a:rPr>
              <a:t> </a:t>
            </a:r>
            <a:r>
              <a:rPr lang="en-GB" dirty="0" smtClean="0"/>
              <a:t>were from neighbourhoods with low 6-8 </a:t>
            </a:r>
            <a:r>
              <a:rPr lang="en-GB" dirty="0" err="1" smtClean="0"/>
              <a:t>wk</a:t>
            </a:r>
            <a:r>
              <a:rPr lang="en-GB" dirty="0" smtClean="0"/>
              <a:t> breastfeeding rates</a:t>
            </a:r>
          </a:p>
          <a:p>
            <a:pPr lvl="3"/>
            <a:r>
              <a:rPr lang="en-GB" dirty="0" smtClean="0"/>
              <a:t>Manor, </a:t>
            </a:r>
            <a:r>
              <a:rPr lang="en-GB" dirty="0" err="1" smtClean="0"/>
              <a:t>Arbourthorne</a:t>
            </a:r>
            <a:r>
              <a:rPr lang="en-GB" dirty="0" smtClean="0"/>
              <a:t>, Page Hall, Darnall, </a:t>
            </a:r>
            <a:r>
              <a:rPr lang="en-GB" dirty="0" err="1" smtClean="0"/>
              <a:t>Mosborough</a:t>
            </a:r>
            <a:r>
              <a:rPr lang="en-GB" dirty="0" smtClean="0"/>
              <a:t>, </a:t>
            </a:r>
            <a:r>
              <a:rPr lang="en-GB" dirty="0" err="1" smtClean="0"/>
              <a:t>Shiregreen</a:t>
            </a:r>
            <a:r>
              <a:rPr lang="en-GB" dirty="0" smtClean="0"/>
              <a:t>, </a:t>
            </a:r>
            <a:r>
              <a:rPr lang="en-GB" dirty="0" err="1" smtClean="0"/>
              <a:t>Upperthorpe</a:t>
            </a:r>
            <a:r>
              <a:rPr lang="en-GB" dirty="0" smtClean="0"/>
              <a:t>, Handsworth, </a:t>
            </a:r>
            <a:endParaRPr lang="en-GB" dirty="0"/>
          </a:p>
        </p:txBody>
      </p:sp>
      <p:sp>
        <p:nvSpPr>
          <p:cNvPr id="4" name="Slide Number Placeholder 3"/>
          <p:cNvSpPr>
            <a:spLocks noGrp="1"/>
          </p:cNvSpPr>
          <p:nvPr>
            <p:ph type="sldNum" sz="quarter" idx="10"/>
          </p:nvPr>
        </p:nvSpPr>
        <p:spPr/>
        <p:txBody>
          <a:bodyPr/>
          <a:lstStyle/>
          <a:p>
            <a:fld id="{AAC5E4C0-29A9-46A0-856C-FDD1AB4C43A3}" type="slidenum">
              <a:rPr lang="en-GB" smtClean="0"/>
              <a:pPr/>
              <a:t>15</a:t>
            </a:fld>
            <a:endParaRPr lang="en-GB"/>
          </a:p>
        </p:txBody>
      </p:sp>
    </p:spTree>
    <p:extLst>
      <p:ext uri="{BB962C8B-B14F-4D97-AF65-F5344CB8AC3E}">
        <p14:creationId xmlns:p14="http://schemas.microsoft.com/office/powerpoint/2010/main" val="894732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2BB2B136-4B6F-4B0E-904D-3CF223BA5E0E}" type="slidenum">
              <a:rPr lang="en-GB" smtClean="0"/>
              <a:t>16</a:t>
            </a:fld>
            <a:endParaRPr lang="en-GB"/>
          </a:p>
        </p:txBody>
      </p:sp>
    </p:spTree>
    <p:extLst>
      <p:ext uri="{BB962C8B-B14F-4D97-AF65-F5344CB8AC3E}">
        <p14:creationId xmlns:p14="http://schemas.microsoft.com/office/powerpoint/2010/main" val="2525604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2BB2B136-4B6F-4B0E-904D-3CF223BA5E0E}" type="slidenum">
              <a:rPr lang="en-GB" smtClean="0"/>
              <a:t>17</a:t>
            </a:fld>
            <a:endParaRPr lang="en-GB"/>
          </a:p>
        </p:txBody>
      </p:sp>
    </p:spTree>
    <p:extLst>
      <p:ext uri="{BB962C8B-B14F-4D97-AF65-F5344CB8AC3E}">
        <p14:creationId xmlns:p14="http://schemas.microsoft.com/office/powerpoint/2010/main" val="2525604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2BB2B136-4B6F-4B0E-904D-3CF223BA5E0E}" type="slidenum">
              <a:rPr lang="en-GB" smtClean="0"/>
              <a:t>20</a:t>
            </a:fld>
            <a:endParaRPr lang="en-GB"/>
          </a:p>
        </p:txBody>
      </p:sp>
    </p:spTree>
    <p:extLst>
      <p:ext uri="{BB962C8B-B14F-4D97-AF65-F5344CB8AC3E}">
        <p14:creationId xmlns:p14="http://schemas.microsoft.com/office/powerpoint/2010/main" val="3236853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6% point </a:t>
            </a:r>
            <a:r>
              <a:rPr lang="en-GB" dirty="0" smtClean="0"/>
              <a:t>difference in favour of the intervention (95% CI, 2.4.-10.0; </a:t>
            </a:r>
            <a:r>
              <a:rPr lang="en-GB" i="1" dirty="0" smtClean="0"/>
              <a:t>P </a:t>
            </a:r>
            <a:r>
              <a:rPr lang="en-GB" dirty="0" smtClean="0"/>
              <a:t>= 0.002)</a:t>
            </a:r>
          </a:p>
          <a:p>
            <a:endParaRPr lang="en-GB" dirty="0"/>
          </a:p>
        </p:txBody>
      </p:sp>
      <p:sp>
        <p:nvSpPr>
          <p:cNvPr id="4" name="Slide Number Placeholder 3"/>
          <p:cNvSpPr>
            <a:spLocks noGrp="1"/>
          </p:cNvSpPr>
          <p:nvPr>
            <p:ph type="sldNum" sz="quarter" idx="10"/>
          </p:nvPr>
        </p:nvSpPr>
        <p:spPr/>
        <p:txBody>
          <a:bodyPr/>
          <a:lstStyle/>
          <a:p>
            <a:fld id="{2BB2B136-4B6F-4B0E-904D-3CF223BA5E0E}" type="slidenum">
              <a:rPr lang="en-GB" smtClean="0"/>
              <a:t>22</a:t>
            </a:fld>
            <a:endParaRPr lang="en-GB"/>
          </a:p>
        </p:txBody>
      </p:sp>
    </p:spTree>
    <p:extLst>
      <p:ext uri="{BB962C8B-B14F-4D97-AF65-F5344CB8AC3E}">
        <p14:creationId xmlns:p14="http://schemas.microsoft.com/office/powerpoint/2010/main" val="4274485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Engaged people – everyone can talk about BF</a:t>
            </a:r>
          </a:p>
          <a:p>
            <a:r>
              <a:rPr lang="en-GB" dirty="0" smtClean="0"/>
              <a:t>Men talking about it down</a:t>
            </a:r>
            <a:r>
              <a:rPr lang="en-GB" baseline="0" dirty="0" smtClean="0"/>
              <a:t> the pub</a:t>
            </a:r>
          </a:p>
          <a:p>
            <a:r>
              <a:rPr lang="en-GB" baseline="0" dirty="0" smtClean="0"/>
              <a:t>MWs found it easier to talk to women living in non BF cultures</a:t>
            </a:r>
          </a:p>
          <a:p>
            <a:r>
              <a:rPr lang="en-GB" baseline="0" dirty="0" smtClean="0"/>
              <a:t>Media/ social media discussions about BF</a:t>
            </a:r>
            <a:endParaRPr lang="en-GB" dirty="0"/>
          </a:p>
        </p:txBody>
      </p:sp>
      <p:sp>
        <p:nvSpPr>
          <p:cNvPr id="4" name="Slide Number Placeholder 3"/>
          <p:cNvSpPr>
            <a:spLocks noGrp="1"/>
          </p:cNvSpPr>
          <p:nvPr>
            <p:ph type="sldNum" sz="quarter" idx="10"/>
          </p:nvPr>
        </p:nvSpPr>
        <p:spPr/>
        <p:txBody>
          <a:bodyPr/>
          <a:lstStyle/>
          <a:p>
            <a:fld id="{2BB2B136-4B6F-4B0E-904D-3CF223BA5E0E}" type="slidenum">
              <a:rPr lang="en-GB" smtClean="0"/>
              <a:t>26</a:t>
            </a:fld>
            <a:endParaRPr lang="en-GB"/>
          </a:p>
        </p:txBody>
      </p:sp>
    </p:spTree>
    <p:extLst>
      <p:ext uri="{BB962C8B-B14F-4D97-AF65-F5344CB8AC3E}">
        <p14:creationId xmlns:p14="http://schemas.microsoft.com/office/powerpoint/2010/main" val="1773447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r>
              <a:rPr lang="en-GB" dirty="0" smtClean="0"/>
              <a:t>Complex systems – outcomes of a multitude</a:t>
            </a:r>
            <a:r>
              <a:rPr lang="en-GB" baseline="0" dirty="0" smtClean="0"/>
              <a:t> of interdependent elements within a connected whole. These elements affect each in sometimes subtle ways with changes potentially </a:t>
            </a:r>
            <a:r>
              <a:rPr lang="en-GB" baseline="0" dirty="0" err="1" smtClean="0"/>
              <a:t>reverbaerating</a:t>
            </a:r>
            <a:r>
              <a:rPr lang="en-GB" baseline="0" dirty="0" smtClean="0"/>
              <a:t> throughout the system. A complex systems approach uses a broad spectrum of methods to design implement and evaluate interventions for changing these systems to improve public health.</a:t>
            </a:r>
          </a:p>
          <a:p>
            <a:r>
              <a:rPr lang="en-GB" baseline="0" dirty="0" smtClean="0"/>
              <a:t>Complex systems are defined by several properties including emergence, feedback and adaptation</a:t>
            </a:r>
          </a:p>
          <a:p>
            <a:r>
              <a:rPr lang="en-GB" baseline="0" dirty="0" smtClean="0"/>
              <a:t>The low BF rates in the UK can be conceptualised as an emergent property of the food, employment, transport, economic and other systems that shape the way we feed our infants.</a:t>
            </a:r>
            <a:endParaRPr lang="en-GB" dirty="0"/>
          </a:p>
        </p:txBody>
      </p:sp>
      <p:sp>
        <p:nvSpPr>
          <p:cNvPr id="4" name="Slide Number Placeholder 3"/>
          <p:cNvSpPr>
            <a:spLocks noGrp="1"/>
          </p:cNvSpPr>
          <p:nvPr>
            <p:ph type="sldNum" sz="quarter" idx="10"/>
          </p:nvPr>
        </p:nvSpPr>
        <p:spPr/>
        <p:txBody>
          <a:bodyPr/>
          <a:lstStyle/>
          <a:p>
            <a:fld id="{2BB2B136-4B6F-4B0E-904D-3CF223BA5E0E}" type="slidenum">
              <a:rPr lang="en-GB" smtClean="0"/>
              <a:t>3</a:t>
            </a:fld>
            <a:endParaRPr lang="en-GB"/>
          </a:p>
        </p:txBody>
      </p:sp>
    </p:spTree>
    <p:extLst>
      <p:ext uri="{BB962C8B-B14F-4D97-AF65-F5344CB8AC3E}">
        <p14:creationId xmlns:p14="http://schemas.microsoft.com/office/powerpoint/2010/main" val="2166453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http://www.bbc.co.uk/news/health-42280444</a:t>
            </a:r>
          </a:p>
          <a:p>
            <a:r>
              <a:rPr lang="en-GB" dirty="0" smtClean="0"/>
              <a:t>Lots of reactions</a:t>
            </a:r>
          </a:p>
          <a:p>
            <a:endParaRPr lang="en-GB" dirty="0"/>
          </a:p>
        </p:txBody>
      </p:sp>
      <p:sp>
        <p:nvSpPr>
          <p:cNvPr id="4" name="Slide Number Placeholder 3"/>
          <p:cNvSpPr>
            <a:spLocks noGrp="1"/>
          </p:cNvSpPr>
          <p:nvPr>
            <p:ph type="sldNum" sz="quarter" idx="10"/>
          </p:nvPr>
        </p:nvSpPr>
        <p:spPr/>
        <p:txBody>
          <a:bodyPr/>
          <a:lstStyle/>
          <a:p>
            <a:fld id="{2BB2B136-4B6F-4B0E-904D-3CF223BA5E0E}" type="slidenum">
              <a:rPr lang="en-GB" smtClean="0"/>
              <a:t>28</a:t>
            </a:fld>
            <a:endParaRPr lang="en-GB"/>
          </a:p>
        </p:txBody>
      </p:sp>
    </p:spTree>
    <p:extLst>
      <p:ext uri="{BB962C8B-B14F-4D97-AF65-F5344CB8AC3E}">
        <p14:creationId xmlns:p14="http://schemas.microsoft.com/office/powerpoint/2010/main" val="19330720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https://www.bbc.co.uk/news/av/health-42324534/shop-vouchers-could-boost-breastfeeding</a:t>
            </a:r>
          </a:p>
          <a:p>
            <a:endParaRPr lang="en-GB" dirty="0"/>
          </a:p>
        </p:txBody>
      </p:sp>
      <p:sp>
        <p:nvSpPr>
          <p:cNvPr id="4" name="Slide Number Placeholder 3"/>
          <p:cNvSpPr>
            <a:spLocks noGrp="1"/>
          </p:cNvSpPr>
          <p:nvPr>
            <p:ph type="sldNum" sz="quarter" idx="10"/>
          </p:nvPr>
        </p:nvSpPr>
        <p:spPr/>
        <p:txBody>
          <a:bodyPr/>
          <a:lstStyle/>
          <a:p>
            <a:fld id="{2BB2B136-4B6F-4B0E-904D-3CF223BA5E0E}" type="slidenum">
              <a:rPr lang="en-GB" smtClean="0"/>
              <a:t>29</a:t>
            </a:fld>
            <a:endParaRPr lang="en-GB"/>
          </a:p>
        </p:txBody>
      </p:sp>
    </p:spTree>
    <p:extLst>
      <p:ext uri="{BB962C8B-B14F-4D97-AF65-F5344CB8AC3E}">
        <p14:creationId xmlns:p14="http://schemas.microsoft.com/office/powerpoint/2010/main" val="2334584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2BB2B136-4B6F-4B0E-904D-3CF223BA5E0E}" type="slidenum">
              <a:rPr lang="en-GB" smtClean="0"/>
              <a:t>30</a:t>
            </a:fld>
            <a:endParaRPr lang="en-GB"/>
          </a:p>
        </p:txBody>
      </p:sp>
    </p:spTree>
    <p:extLst>
      <p:ext uri="{BB962C8B-B14F-4D97-AF65-F5344CB8AC3E}">
        <p14:creationId xmlns:p14="http://schemas.microsoft.com/office/powerpoint/2010/main" val="3606327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Changing the nations</a:t>
            </a:r>
            <a:r>
              <a:rPr lang="en-GB" baseline="0" dirty="0" smtClean="0"/>
              <a:t> conversation…..</a:t>
            </a:r>
            <a:endParaRPr lang="en-GB" dirty="0"/>
          </a:p>
        </p:txBody>
      </p:sp>
      <p:sp>
        <p:nvSpPr>
          <p:cNvPr id="4" name="Slide Number Placeholder 3"/>
          <p:cNvSpPr>
            <a:spLocks noGrp="1"/>
          </p:cNvSpPr>
          <p:nvPr>
            <p:ph type="sldNum" sz="quarter" idx="10"/>
          </p:nvPr>
        </p:nvSpPr>
        <p:spPr/>
        <p:txBody>
          <a:bodyPr/>
          <a:lstStyle/>
          <a:p>
            <a:fld id="{2BB2B136-4B6F-4B0E-904D-3CF223BA5E0E}" type="slidenum">
              <a:rPr lang="en-GB" smtClean="0"/>
              <a:t>31</a:t>
            </a:fld>
            <a:endParaRPr lang="en-GB"/>
          </a:p>
        </p:txBody>
      </p:sp>
    </p:spTree>
    <p:extLst>
      <p:ext uri="{BB962C8B-B14F-4D97-AF65-F5344CB8AC3E}">
        <p14:creationId xmlns:p14="http://schemas.microsoft.com/office/powerpoint/2010/main" val="1150577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http://pediatrics.aappublications.org/content/early/2017/02/02/peds.2016-3119</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Washio Y, Humphreys M, </a:t>
            </a:r>
            <a:r>
              <a:rPr lang="en-GB" dirty="0" err="1" smtClean="0"/>
              <a:t>Colchado</a:t>
            </a:r>
            <a:r>
              <a:rPr lang="en-GB" dirty="0" smtClean="0"/>
              <a:t> E, et al. Incentive-based Intervention to Maintain Breastfeeding Among Low-income Puerto Rican Mothers. </a:t>
            </a:r>
            <a:r>
              <a:rPr lang="en-GB" dirty="0" err="1" smtClean="0"/>
              <a:t>Pediatrics</a:t>
            </a:r>
            <a:r>
              <a:rPr lang="en-GB" dirty="0" smtClean="0"/>
              <a:t>. 2017;139(3):e20163119</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i="1" u="sng" kern="1200" dirty="0" smtClean="0">
                <a:solidFill>
                  <a:schemeClr val="tx1"/>
                </a:solidFill>
                <a:effectLst/>
                <a:latin typeface="+mn-lt"/>
                <a:ea typeface="+mn-ea"/>
                <a:cs typeface="+mn-cs"/>
              </a:rPr>
              <a:t>Dr. Yukiko Washio, the Principal Investigator (PI),</a:t>
            </a:r>
            <a:r>
              <a:rPr lang="en-US" sz="1200" kern="1200" dirty="0" smtClean="0">
                <a:solidFill>
                  <a:schemeClr val="tx1"/>
                </a:solidFill>
                <a:effectLst/>
                <a:latin typeface="+mn-lt"/>
                <a:ea typeface="+mn-ea"/>
                <a:cs typeface="+mn-cs"/>
              </a:rPr>
              <a:t> is faculty at the Department of Behavioral Health and Nutrition at University of Delaware and at the Obstetrics and Gynecology Department of Christiana Care Health Services (CCHS). </a:t>
            </a:r>
            <a:endParaRPr lang="en-GB" dirty="0" smtClean="0"/>
          </a:p>
          <a:p>
            <a:endParaRPr lang="en-GB" dirty="0"/>
          </a:p>
        </p:txBody>
      </p:sp>
      <p:sp>
        <p:nvSpPr>
          <p:cNvPr id="4" name="Slide Number Placeholder 3"/>
          <p:cNvSpPr>
            <a:spLocks noGrp="1"/>
          </p:cNvSpPr>
          <p:nvPr>
            <p:ph type="sldNum" sz="quarter" idx="10"/>
          </p:nvPr>
        </p:nvSpPr>
        <p:spPr/>
        <p:txBody>
          <a:bodyPr/>
          <a:lstStyle/>
          <a:p>
            <a:fld id="{2BB2B136-4B6F-4B0E-904D-3CF223BA5E0E}" type="slidenum">
              <a:rPr lang="en-GB" smtClean="0"/>
              <a:t>32</a:t>
            </a:fld>
            <a:endParaRPr lang="en-GB"/>
          </a:p>
        </p:txBody>
      </p:sp>
    </p:spTree>
    <p:extLst>
      <p:ext uri="{BB962C8B-B14F-4D97-AF65-F5344CB8AC3E}">
        <p14:creationId xmlns:p14="http://schemas.microsoft.com/office/powerpoint/2010/main" val="17408021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http://pediatrics.aappublications.org/content/early/2017/02/02/peds.2016-3119</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Washio Y, Humphreys M, </a:t>
            </a:r>
            <a:r>
              <a:rPr lang="en-GB" dirty="0" err="1" smtClean="0"/>
              <a:t>Colchado</a:t>
            </a:r>
            <a:r>
              <a:rPr lang="en-GB" dirty="0" smtClean="0"/>
              <a:t> E, et al. Incentive-based Intervention to Maintain Breastfeeding Among Low-income Puerto Rican Mothers. </a:t>
            </a:r>
            <a:r>
              <a:rPr lang="en-GB" dirty="0" err="1" smtClean="0"/>
              <a:t>Pediatrics</a:t>
            </a:r>
            <a:r>
              <a:rPr lang="en-GB" dirty="0" smtClean="0"/>
              <a:t>. 2017;139(3):e20163119</a:t>
            </a:r>
          </a:p>
          <a:p>
            <a:endParaRPr lang="en-GB" dirty="0"/>
          </a:p>
        </p:txBody>
      </p:sp>
      <p:sp>
        <p:nvSpPr>
          <p:cNvPr id="4" name="Slide Number Placeholder 3"/>
          <p:cNvSpPr>
            <a:spLocks noGrp="1"/>
          </p:cNvSpPr>
          <p:nvPr>
            <p:ph type="sldNum" sz="quarter" idx="10"/>
          </p:nvPr>
        </p:nvSpPr>
        <p:spPr/>
        <p:txBody>
          <a:bodyPr/>
          <a:lstStyle/>
          <a:p>
            <a:fld id="{2BB2B136-4B6F-4B0E-904D-3CF223BA5E0E}" type="slidenum">
              <a:rPr lang="en-GB" smtClean="0"/>
              <a:t>33</a:t>
            </a:fld>
            <a:endParaRPr lang="en-GB"/>
          </a:p>
        </p:txBody>
      </p:sp>
    </p:spTree>
    <p:extLst>
      <p:ext uri="{BB962C8B-B14F-4D97-AF65-F5344CB8AC3E}">
        <p14:creationId xmlns:p14="http://schemas.microsoft.com/office/powerpoint/2010/main" val="1740802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https://www.magonlinelibrary.com/doi/10.12968/johv.2017.5.12.606</a:t>
            </a:r>
            <a:endParaRPr lang="en-GB" dirty="0"/>
          </a:p>
        </p:txBody>
      </p:sp>
      <p:sp>
        <p:nvSpPr>
          <p:cNvPr id="4" name="Slide Number Placeholder 3"/>
          <p:cNvSpPr>
            <a:spLocks noGrp="1"/>
          </p:cNvSpPr>
          <p:nvPr>
            <p:ph type="sldNum" sz="quarter" idx="10"/>
          </p:nvPr>
        </p:nvSpPr>
        <p:spPr/>
        <p:txBody>
          <a:bodyPr/>
          <a:lstStyle/>
          <a:p>
            <a:fld id="{2BB2B136-4B6F-4B0E-904D-3CF223BA5E0E}" type="slidenum">
              <a:rPr lang="en-GB" smtClean="0"/>
              <a:t>37</a:t>
            </a:fld>
            <a:endParaRPr lang="en-GB"/>
          </a:p>
        </p:txBody>
      </p:sp>
    </p:spTree>
    <p:extLst>
      <p:ext uri="{BB962C8B-B14F-4D97-AF65-F5344CB8AC3E}">
        <p14:creationId xmlns:p14="http://schemas.microsoft.com/office/powerpoint/2010/main" val="2136670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DPH </a:t>
            </a:r>
            <a:endParaRPr lang="en-GB" dirty="0"/>
          </a:p>
        </p:txBody>
      </p:sp>
      <p:sp>
        <p:nvSpPr>
          <p:cNvPr id="4" name="Slide Number Placeholder 3"/>
          <p:cNvSpPr>
            <a:spLocks noGrp="1"/>
          </p:cNvSpPr>
          <p:nvPr>
            <p:ph type="sldNum" sz="quarter" idx="10"/>
          </p:nvPr>
        </p:nvSpPr>
        <p:spPr/>
        <p:txBody>
          <a:bodyPr/>
          <a:lstStyle/>
          <a:p>
            <a:fld id="{2BB2B136-4B6F-4B0E-904D-3CF223BA5E0E}" type="slidenum">
              <a:rPr lang="en-GB" smtClean="0"/>
              <a:t>38</a:t>
            </a:fld>
            <a:endParaRPr lang="en-GB"/>
          </a:p>
        </p:txBody>
      </p:sp>
    </p:spTree>
    <p:extLst>
      <p:ext uri="{BB962C8B-B14F-4D97-AF65-F5344CB8AC3E}">
        <p14:creationId xmlns:p14="http://schemas.microsoft.com/office/powerpoint/2010/main" val="37465744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2BB2B136-4B6F-4B0E-904D-3CF223BA5E0E}" type="slidenum">
              <a:rPr lang="en-GB" smtClean="0"/>
              <a:t>40</a:t>
            </a:fld>
            <a:endParaRPr lang="en-GB"/>
          </a:p>
        </p:txBody>
      </p:sp>
    </p:spTree>
    <p:extLst>
      <p:ext uri="{BB962C8B-B14F-4D97-AF65-F5344CB8AC3E}">
        <p14:creationId xmlns:p14="http://schemas.microsoft.com/office/powerpoint/2010/main" val="25256040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tangle</a:t>
            </a:r>
            <a:r>
              <a:rPr lang="en-GB" baseline="0" dirty="0" smtClean="0"/>
              <a:t> of questions</a:t>
            </a:r>
          </a:p>
          <a:p>
            <a:r>
              <a:rPr lang="en-GB" dirty="0" smtClean="0"/>
              <a:t>In no particular</a:t>
            </a:r>
            <a:r>
              <a:rPr lang="en-GB" baseline="0" dirty="0" smtClean="0"/>
              <a:t> order – each question links to each of the others</a:t>
            </a:r>
          </a:p>
          <a:p>
            <a:pPr marL="514350" indent="-514350">
              <a:buFont typeface="+mj-lt"/>
              <a:buAutoNum type="arabicPeriod"/>
            </a:pPr>
            <a:r>
              <a:rPr lang="en-GB" dirty="0" smtClean="0"/>
              <a:t>Objective assessment of breastfeeding </a:t>
            </a:r>
          </a:p>
          <a:p>
            <a:pPr marL="514350" indent="-514350">
              <a:buFont typeface="+mj-lt"/>
              <a:buAutoNum type="arabicPeriod"/>
            </a:pPr>
            <a:r>
              <a:rPr lang="en-GB" dirty="0" smtClean="0"/>
              <a:t>Long term impact </a:t>
            </a:r>
          </a:p>
          <a:p>
            <a:pPr marL="514350" indent="-514350">
              <a:buFont typeface="+mj-lt"/>
              <a:buAutoNum type="arabicPeriod"/>
            </a:pPr>
            <a:r>
              <a:rPr lang="en-GB" dirty="0" smtClean="0"/>
              <a:t>Exclusive (not any) breastfeeding  </a:t>
            </a:r>
          </a:p>
          <a:p>
            <a:pPr marL="514350" indent="-514350">
              <a:buFont typeface="+mj-lt"/>
              <a:buAutoNum type="arabicPeriod"/>
            </a:pPr>
            <a:r>
              <a:rPr lang="en-GB" dirty="0" smtClean="0"/>
              <a:t>How to make it ‘</a:t>
            </a:r>
            <a:r>
              <a:rPr lang="en-GB" dirty="0" err="1" smtClean="0"/>
              <a:t>policyable</a:t>
            </a:r>
            <a:r>
              <a:rPr lang="en-GB" dirty="0" smtClean="0"/>
              <a:t>’? – translating into policy and practice – what is the most efficient (effective and economic) formula/ recipe – </a:t>
            </a:r>
          </a:p>
          <a:p>
            <a:pPr marL="914400" lvl="1" indent="-514350">
              <a:buFont typeface="Arial" panose="020B0604020202020204" pitchFamily="34" charset="0"/>
              <a:buChar char="•"/>
            </a:pPr>
            <a:r>
              <a:rPr lang="en-GB" dirty="0" smtClean="0"/>
              <a:t>which populations (sub-analyses – by routine data – </a:t>
            </a:r>
            <a:r>
              <a:rPr lang="en-GB" dirty="0" err="1" smtClean="0"/>
              <a:t>bF</a:t>
            </a:r>
            <a:r>
              <a:rPr lang="en-GB" dirty="0" smtClean="0"/>
              <a:t> initiation, BF at 6-8 </a:t>
            </a:r>
            <a:r>
              <a:rPr lang="en-GB" dirty="0" err="1" smtClean="0"/>
              <a:t>wks</a:t>
            </a:r>
            <a:r>
              <a:rPr lang="en-GB" dirty="0" smtClean="0"/>
              <a:t> – randomise or stratify by service e.g. neonatal unit, HV service, MW service, Young mums service)</a:t>
            </a:r>
          </a:p>
          <a:p>
            <a:pPr marL="914400" lvl="1" indent="-514350">
              <a:buFont typeface="Arial" panose="020B0604020202020204" pitchFamily="34" charset="0"/>
              <a:buChar char="•"/>
            </a:pPr>
            <a:r>
              <a:rPr lang="en-GB" dirty="0" smtClean="0"/>
              <a:t>How  integrated/embedded with which services (ensuring that it complements/ synergises with existing provision)</a:t>
            </a:r>
          </a:p>
          <a:p>
            <a:pPr marL="914400" lvl="1" indent="-514350">
              <a:buFont typeface="Arial" panose="020B0604020202020204" pitchFamily="34" charset="0"/>
              <a:buChar char="•"/>
            </a:pPr>
            <a:r>
              <a:rPr lang="en-GB" dirty="0" smtClean="0"/>
              <a:t>How integrated/ combined with existing PH social media based interventions (given the need to inform and support over and above the many hundreds of days when women are not in contact with their midwives or health visitors</a:t>
            </a:r>
          </a:p>
          <a:p>
            <a:pPr marL="914400" lvl="1" indent="-514350">
              <a:buFont typeface="Arial" panose="020B0604020202020204" pitchFamily="34" charset="0"/>
              <a:buChar char="•"/>
            </a:pPr>
            <a:r>
              <a:rPr lang="en-GB" dirty="0" smtClean="0"/>
              <a:t>which formulas/ recipes of the intervention – conditionality, amount, timing, single vs multiple doses</a:t>
            </a:r>
          </a:p>
          <a:p>
            <a:pPr marL="514350" indent="-514350">
              <a:buFont typeface="+mj-lt"/>
              <a:buAutoNum type="arabicPeriod"/>
            </a:pPr>
            <a:r>
              <a:rPr lang="en-GB" dirty="0" smtClean="0"/>
              <a:t>Funding the vouchers?</a:t>
            </a:r>
          </a:p>
          <a:p>
            <a:pPr marL="514350" indent="-514350">
              <a:buFont typeface="+mj-lt"/>
              <a:buAutoNum type="arabicPeriod"/>
            </a:pPr>
            <a:r>
              <a:rPr lang="en-GB" dirty="0" smtClean="0"/>
              <a:t>Best way to test (area based routine data vs service delivery based data)</a:t>
            </a:r>
          </a:p>
          <a:p>
            <a:endParaRPr lang="en-GB" dirty="0"/>
          </a:p>
        </p:txBody>
      </p:sp>
      <p:sp>
        <p:nvSpPr>
          <p:cNvPr id="4" name="Slide Number Placeholder 3"/>
          <p:cNvSpPr>
            <a:spLocks noGrp="1"/>
          </p:cNvSpPr>
          <p:nvPr>
            <p:ph type="sldNum" sz="quarter" idx="10"/>
          </p:nvPr>
        </p:nvSpPr>
        <p:spPr/>
        <p:txBody>
          <a:bodyPr/>
          <a:lstStyle/>
          <a:p>
            <a:fld id="{2BB2B136-4B6F-4B0E-904D-3CF223BA5E0E}" type="slidenum">
              <a:rPr lang="en-GB" smtClean="0"/>
              <a:t>41</a:t>
            </a:fld>
            <a:endParaRPr lang="en-GB"/>
          </a:p>
        </p:txBody>
      </p:sp>
    </p:spTree>
    <p:extLst>
      <p:ext uri="{BB962C8B-B14F-4D97-AF65-F5344CB8AC3E}">
        <p14:creationId xmlns:p14="http://schemas.microsoft.com/office/powerpoint/2010/main" val="3636015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Started</a:t>
            </a:r>
            <a:r>
              <a:rPr lang="en-GB" baseline="0" dirty="0" smtClean="0"/>
              <a:t> off in obesity research….. Looking for interventions to improve obesity levels</a:t>
            </a:r>
            <a:endParaRPr lang="en-GB" dirty="0"/>
          </a:p>
        </p:txBody>
      </p:sp>
      <p:sp>
        <p:nvSpPr>
          <p:cNvPr id="4" name="Slide Number Placeholder 3"/>
          <p:cNvSpPr>
            <a:spLocks noGrp="1"/>
          </p:cNvSpPr>
          <p:nvPr>
            <p:ph type="sldNum" sz="quarter" idx="10"/>
          </p:nvPr>
        </p:nvSpPr>
        <p:spPr/>
        <p:txBody>
          <a:bodyPr/>
          <a:lstStyle/>
          <a:p>
            <a:fld id="{2BB2B136-4B6F-4B0E-904D-3CF223BA5E0E}" type="slidenum">
              <a:rPr lang="en-GB" smtClean="0"/>
              <a:t>4</a:t>
            </a:fld>
            <a:endParaRPr lang="en-GB"/>
          </a:p>
        </p:txBody>
      </p:sp>
    </p:spTree>
    <p:extLst>
      <p:ext uri="{BB962C8B-B14F-4D97-AF65-F5344CB8AC3E}">
        <p14:creationId xmlns:p14="http://schemas.microsoft.com/office/powerpoint/2010/main" val="17019469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Importance of adding something too what is already ongoing (not replacing the role of HVs, MWs, BFSWs Baby Buddy </a:t>
            </a:r>
            <a:r>
              <a:rPr lang="en-GB" baseline="0" dirty="0" err="1" smtClean="0"/>
              <a:t>etc</a:t>
            </a:r>
            <a:r>
              <a:rPr lang="en-GB" baseline="0" dirty="0" smtClean="0"/>
              <a:t>)</a:t>
            </a:r>
          </a:p>
          <a:p>
            <a:endParaRPr lang="en-GB" dirty="0"/>
          </a:p>
        </p:txBody>
      </p:sp>
      <p:sp>
        <p:nvSpPr>
          <p:cNvPr id="4" name="Slide Number Placeholder 3"/>
          <p:cNvSpPr>
            <a:spLocks noGrp="1"/>
          </p:cNvSpPr>
          <p:nvPr>
            <p:ph type="sldNum" sz="quarter" idx="10"/>
          </p:nvPr>
        </p:nvSpPr>
        <p:spPr/>
        <p:txBody>
          <a:bodyPr/>
          <a:lstStyle/>
          <a:p>
            <a:fld id="{2BB2B136-4B6F-4B0E-904D-3CF223BA5E0E}" type="slidenum">
              <a:rPr lang="en-GB" smtClean="0"/>
              <a:t>42</a:t>
            </a:fld>
            <a:endParaRPr lang="en-GB"/>
          </a:p>
        </p:txBody>
      </p:sp>
    </p:spTree>
    <p:extLst>
      <p:ext uri="{BB962C8B-B14F-4D97-AF65-F5344CB8AC3E}">
        <p14:creationId xmlns:p14="http://schemas.microsoft.com/office/powerpoint/2010/main" val="4190800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B2B136-4B6F-4B0E-904D-3CF223BA5E0E}" type="slidenum">
              <a:rPr lang="en-GB" smtClean="0"/>
              <a:t>47</a:t>
            </a:fld>
            <a:endParaRPr lang="en-GB"/>
          </a:p>
        </p:txBody>
      </p:sp>
    </p:spTree>
    <p:extLst>
      <p:ext uri="{BB962C8B-B14F-4D97-AF65-F5344CB8AC3E}">
        <p14:creationId xmlns:p14="http://schemas.microsoft.com/office/powerpoint/2010/main" val="3060786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B2B136-4B6F-4B0E-904D-3CF223BA5E0E}" type="slidenum">
              <a:rPr lang="en-GB" smtClean="0"/>
              <a:t>48</a:t>
            </a:fld>
            <a:endParaRPr lang="en-GB"/>
          </a:p>
        </p:txBody>
      </p:sp>
    </p:spTree>
    <p:extLst>
      <p:ext uri="{BB962C8B-B14F-4D97-AF65-F5344CB8AC3E}">
        <p14:creationId xmlns:p14="http://schemas.microsoft.com/office/powerpoint/2010/main" val="3060786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B2B136-4B6F-4B0E-904D-3CF223BA5E0E}" type="slidenum">
              <a:rPr lang="en-GB" smtClean="0"/>
              <a:t>49</a:t>
            </a:fld>
            <a:endParaRPr lang="en-GB"/>
          </a:p>
        </p:txBody>
      </p:sp>
    </p:spTree>
    <p:extLst>
      <p:ext uri="{BB962C8B-B14F-4D97-AF65-F5344CB8AC3E}">
        <p14:creationId xmlns:p14="http://schemas.microsoft.com/office/powerpoint/2010/main" val="3060786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B2B136-4B6F-4B0E-904D-3CF223BA5E0E}" type="slidenum">
              <a:rPr lang="en-GB" smtClean="0"/>
              <a:t>50</a:t>
            </a:fld>
            <a:endParaRPr lang="en-GB"/>
          </a:p>
        </p:txBody>
      </p:sp>
    </p:spTree>
    <p:extLst>
      <p:ext uri="{BB962C8B-B14F-4D97-AF65-F5344CB8AC3E}">
        <p14:creationId xmlns:p14="http://schemas.microsoft.com/office/powerpoint/2010/main" val="3060786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B2B136-4B6F-4B0E-904D-3CF223BA5E0E}" type="slidenum">
              <a:rPr lang="en-GB" smtClean="0"/>
              <a:t>51</a:t>
            </a:fld>
            <a:endParaRPr lang="en-GB"/>
          </a:p>
        </p:txBody>
      </p:sp>
    </p:spTree>
    <p:extLst>
      <p:ext uri="{BB962C8B-B14F-4D97-AF65-F5344CB8AC3E}">
        <p14:creationId xmlns:p14="http://schemas.microsoft.com/office/powerpoint/2010/main" val="3060786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B2B136-4B6F-4B0E-904D-3CF223BA5E0E}" type="slidenum">
              <a:rPr lang="en-GB" smtClean="0"/>
              <a:t>52</a:t>
            </a:fld>
            <a:endParaRPr lang="en-GB"/>
          </a:p>
        </p:txBody>
      </p:sp>
    </p:spTree>
    <p:extLst>
      <p:ext uri="{BB962C8B-B14F-4D97-AF65-F5344CB8AC3E}">
        <p14:creationId xmlns:p14="http://schemas.microsoft.com/office/powerpoint/2010/main" val="3060786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sym typeface="Symbol"/>
              </a:rPr>
              <a:t></a:t>
            </a:r>
            <a:r>
              <a:rPr lang="en-GB" dirty="0" smtClean="0"/>
              <a:t> To assess the effectiveness, acceptability and generalisability of a range of values of financial incentives</a:t>
            </a:r>
          </a:p>
          <a:p>
            <a:r>
              <a:rPr lang="en-GB" dirty="0" smtClean="0">
                <a:sym typeface="Symbol"/>
              </a:rPr>
              <a:t></a:t>
            </a:r>
            <a:r>
              <a:rPr lang="en-GB" dirty="0" smtClean="0"/>
              <a:t> To assess the longer-term health outcomes for infants and mothers in the different intervention areas </a:t>
            </a:r>
          </a:p>
          <a:p>
            <a:r>
              <a:rPr lang="en-GB" dirty="0" smtClean="0">
                <a:sym typeface="Symbol"/>
              </a:rPr>
              <a:t></a:t>
            </a:r>
            <a:r>
              <a:rPr lang="en-GB" dirty="0" smtClean="0"/>
              <a:t> To assess the longer-term cost effectiveness of the approaches tested </a:t>
            </a:r>
          </a:p>
          <a:p>
            <a:r>
              <a:rPr lang="en-GB" dirty="0" smtClean="0">
                <a:sym typeface="Symbol"/>
              </a:rPr>
              <a:t></a:t>
            </a:r>
            <a:r>
              <a:rPr lang="en-GB" dirty="0" smtClean="0"/>
              <a:t> To determine the level of any misreporting of breastfeeding in routine administrative data on infant feeding </a:t>
            </a:r>
          </a:p>
          <a:p>
            <a:endParaRPr lang="en-GB" dirty="0"/>
          </a:p>
        </p:txBody>
      </p:sp>
      <p:sp>
        <p:nvSpPr>
          <p:cNvPr id="4" name="Slide Number Placeholder 3"/>
          <p:cNvSpPr>
            <a:spLocks noGrp="1"/>
          </p:cNvSpPr>
          <p:nvPr>
            <p:ph type="sldNum" sz="quarter" idx="10"/>
          </p:nvPr>
        </p:nvSpPr>
        <p:spPr/>
        <p:txBody>
          <a:bodyPr/>
          <a:lstStyle/>
          <a:p>
            <a:fld id="{2BB2B136-4B6F-4B0E-904D-3CF223BA5E0E}" type="slidenum">
              <a:rPr lang="en-GB" smtClean="0"/>
              <a:t>53</a:t>
            </a:fld>
            <a:endParaRPr lang="en-GB"/>
          </a:p>
        </p:txBody>
      </p:sp>
    </p:spTree>
    <p:extLst>
      <p:ext uri="{BB962C8B-B14F-4D97-AF65-F5344CB8AC3E}">
        <p14:creationId xmlns:p14="http://schemas.microsoft.com/office/powerpoint/2010/main" val="1843826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5p tax on single use plastic</a:t>
            </a:r>
            <a:r>
              <a:rPr lang="en-GB" baseline="0" dirty="0" smtClean="0"/>
              <a:t> bag was introduced in October 2015 and within 6 months reduced plastic bag use by 85% - its now up to 90%</a:t>
            </a:r>
          </a:p>
          <a:p>
            <a:r>
              <a:rPr lang="en-GB" baseline="0" dirty="0" smtClean="0"/>
              <a:t>So using nudge theory based on 5p </a:t>
            </a:r>
            <a:r>
              <a:rPr lang="en-GB" baseline="0" dirty="0" err="1" smtClean="0"/>
              <a:t>everytime</a:t>
            </a:r>
            <a:r>
              <a:rPr lang="en-GB" baseline="0" dirty="0" smtClean="0"/>
              <a:t> a mother puts her baby to the breast </a:t>
            </a:r>
          </a:p>
          <a:p>
            <a:r>
              <a:rPr lang="en-GB" baseline="0" dirty="0" smtClean="0"/>
              <a:t>If she does this 20 times a day = £1 a day x 7 days = £7 a week x 6-8 weeks = £42 - £56 at 6-8 weeks</a:t>
            </a:r>
          </a:p>
          <a:p>
            <a:r>
              <a:rPr lang="en-GB" baseline="0" dirty="0" smtClean="0"/>
              <a:t>So £50 one payment at 6-8 weeks for either any or exclusive BF?</a:t>
            </a:r>
          </a:p>
          <a:p>
            <a:endParaRPr lang="en-GB" baseline="0" dirty="0" smtClean="0"/>
          </a:p>
          <a:p>
            <a:r>
              <a:rPr lang="en-GB" baseline="0" dirty="0" smtClean="0"/>
              <a:t>Plastic bag 5p tax goes to charity</a:t>
            </a:r>
          </a:p>
          <a:p>
            <a:r>
              <a:rPr lang="en-GB" baseline="0" dirty="0" smtClean="0"/>
              <a:t>So how about 5p tax on every tin of infant formula – and that is used to pay for the BF incentive…</a:t>
            </a:r>
          </a:p>
          <a:p>
            <a:r>
              <a:rPr lang="en-GB" baseline="0" dirty="0" smtClean="0"/>
              <a:t>2015-2025 an estimated £730 million generated from retailers charitable donations. Where does this money go? Is it going to PHE?</a:t>
            </a:r>
          </a:p>
        </p:txBody>
      </p:sp>
      <p:sp>
        <p:nvSpPr>
          <p:cNvPr id="4" name="Slide Number Placeholder 3"/>
          <p:cNvSpPr>
            <a:spLocks noGrp="1"/>
          </p:cNvSpPr>
          <p:nvPr>
            <p:ph type="sldNum" sz="quarter" idx="10"/>
          </p:nvPr>
        </p:nvSpPr>
        <p:spPr/>
        <p:txBody>
          <a:bodyPr/>
          <a:lstStyle/>
          <a:p>
            <a:fld id="{2BB2B136-4B6F-4B0E-904D-3CF223BA5E0E}" type="slidenum">
              <a:rPr lang="en-GB" smtClean="0"/>
              <a:t>58</a:t>
            </a:fld>
            <a:endParaRPr lang="en-GB"/>
          </a:p>
        </p:txBody>
      </p:sp>
    </p:spTree>
    <p:extLst>
      <p:ext uri="{BB962C8B-B14F-4D97-AF65-F5344CB8AC3E}">
        <p14:creationId xmlns:p14="http://schemas.microsoft.com/office/powerpoint/2010/main" val="32385497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2BB2B136-4B6F-4B0E-904D-3CF223BA5E0E}" type="slidenum">
              <a:rPr lang="en-GB" smtClean="0"/>
              <a:t>59</a:t>
            </a:fld>
            <a:endParaRPr lang="en-GB"/>
          </a:p>
        </p:txBody>
      </p:sp>
    </p:spTree>
    <p:extLst>
      <p:ext uri="{BB962C8B-B14F-4D97-AF65-F5344CB8AC3E}">
        <p14:creationId xmlns:p14="http://schemas.microsoft.com/office/powerpoint/2010/main" val="3238549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 to evaluate soft drinks industry</a:t>
            </a:r>
            <a:r>
              <a:rPr lang="en-GB" baseline="0" dirty="0" smtClean="0"/>
              <a:t> levy.</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https://www.thelancet.com/journals/lancet/article/PIIS0140-6736(17)31267-9/fulltext</a:t>
            </a:r>
          </a:p>
          <a:p>
            <a:endParaRPr lang="en-GB" baseline="0" dirty="0" smtClean="0"/>
          </a:p>
          <a:p>
            <a:r>
              <a:rPr lang="en-GB" dirty="0" smtClean="0"/>
              <a:t>Concept mapping workshop – initial system map (representation from academia, PH profs, </a:t>
            </a:r>
            <a:r>
              <a:rPr lang="en-GB" dirty="0" err="1" smtClean="0"/>
              <a:t>govt</a:t>
            </a:r>
            <a:r>
              <a:rPr lang="en-GB" dirty="0" smtClean="0"/>
              <a:t>, civil society &amp; industry)</a:t>
            </a:r>
          </a:p>
          <a:p>
            <a:r>
              <a:rPr lang="en-GB" dirty="0" smtClean="0"/>
              <a:t>Data sources identified to allow measurement of effects across a range of domains using ITS analyses, including price, formulation, purchases, consumption, preferences, diet and health.</a:t>
            </a:r>
          </a:p>
          <a:p>
            <a:r>
              <a:rPr lang="en-GB" dirty="0" smtClean="0"/>
              <a:t>Qualitative enquiry, </a:t>
            </a:r>
            <a:r>
              <a:rPr lang="en-GB" dirty="0" err="1" smtClean="0"/>
              <a:t>incl</a:t>
            </a:r>
            <a:r>
              <a:rPr lang="en-GB" dirty="0" smtClean="0"/>
              <a:t> analysis of public media, and professional discourses to further illuminate reported changes.</a:t>
            </a:r>
          </a:p>
          <a:p>
            <a:r>
              <a:rPr lang="en-GB" dirty="0" smtClean="0"/>
              <a:t>Triangulation between data sources to create a consistent interpretation and conclusions about the impacts of the soft drinks industry levy, thus strengthening causal inferences.</a:t>
            </a:r>
          </a:p>
          <a:p>
            <a:endParaRPr lang="en-GB" dirty="0" smtClean="0"/>
          </a:p>
          <a:p>
            <a:pPr algn="r"/>
            <a:r>
              <a:rPr lang="en-GB" dirty="0" smtClean="0"/>
              <a:t>Harry Rutter et al, Lancet 2017</a:t>
            </a:r>
          </a:p>
          <a:p>
            <a:endParaRPr lang="en-GB" dirty="0" smtClean="0"/>
          </a:p>
          <a:p>
            <a:endParaRPr lang="en-GB" dirty="0" smtClean="0"/>
          </a:p>
          <a:p>
            <a:endParaRPr lang="en-GB" dirty="0" smtClean="0"/>
          </a:p>
        </p:txBody>
      </p:sp>
      <p:sp>
        <p:nvSpPr>
          <p:cNvPr id="4" name="Slide Number Placeholder 3"/>
          <p:cNvSpPr>
            <a:spLocks noGrp="1"/>
          </p:cNvSpPr>
          <p:nvPr>
            <p:ph type="sldNum" sz="quarter" idx="10"/>
          </p:nvPr>
        </p:nvSpPr>
        <p:spPr/>
        <p:txBody>
          <a:bodyPr/>
          <a:lstStyle/>
          <a:p>
            <a:fld id="{2BB2B136-4B6F-4B0E-904D-3CF223BA5E0E}" type="slidenum">
              <a:rPr lang="en-GB" smtClean="0"/>
              <a:t>5</a:t>
            </a:fld>
            <a:endParaRPr lang="en-GB"/>
          </a:p>
        </p:txBody>
      </p:sp>
    </p:spTree>
    <p:extLst>
      <p:ext uri="{BB962C8B-B14F-4D97-AF65-F5344CB8AC3E}">
        <p14:creationId xmlns:p14="http://schemas.microsoft.com/office/powerpoint/2010/main" val="34337995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2BB2B136-4B6F-4B0E-904D-3CF223BA5E0E}" type="slidenum">
              <a:rPr lang="en-GB" smtClean="0"/>
              <a:t>60</a:t>
            </a:fld>
            <a:endParaRPr lang="en-GB"/>
          </a:p>
        </p:txBody>
      </p:sp>
    </p:spTree>
    <p:extLst>
      <p:ext uri="{BB962C8B-B14F-4D97-AF65-F5344CB8AC3E}">
        <p14:creationId xmlns:p14="http://schemas.microsoft.com/office/powerpoint/2010/main" val="32385497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2BB2B136-4B6F-4B0E-904D-3CF223BA5E0E}" type="slidenum">
              <a:rPr lang="en-GB" smtClean="0"/>
              <a:t>63</a:t>
            </a:fld>
            <a:endParaRPr lang="en-GB"/>
          </a:p>
        </p:txBody>
      </p:sp>
    </p:spTree>
    <p:extLst>
      <p:ext uri="{BB962C8B-B14F-4D97-AF65-F5344CB8AC3E}">
        <p14:creationId xmlns:p14="http://schemas.microsoft.com/office/powerpoint/2010/main" val="36063270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950am – 45 mins - </a:t>
            </a:r>
          </a:p>
          <a:p>
            <a:r>
              <a:rPr lang="en-GB" dirty="0" smtClean="0"/>
              <a:t>99 BFN breastfeeding support volunteers 20 HCPs - doctors, </a:t>
            </a:r>
            <a:r>
              <a:rPr lang="en-GB" dirty="0" err="1" smtClean="0"/>
              <a:t>doulahs</a:t>
            </a:r>
            <a:r>
              <a:rPr lang="en-GB" dirty="0" smtClean="0"/>
              <a:t> lactation consultants 24 other volunteer peer support workers 31 speakers, presenters</a:t>
            </a:r>
          </a:p>
          <a:p>
            <a:r>
              <a:rPr lang="en-GB" dirty="0" smtClean="0"/>
              <a:t>Talk about  their role in NOSH</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fld id="{2BB2B136-4B6F-4B0E-904D-3CF223BA5E0E}" type="slidenum">
              <a:rPr lang="en-GB" smtClean="0"/>
              <a:t>64</a:t>
            </a:fld>
            <a:endParaRPr lang="en-GB"/>
          </a:p>
        </p:txBody>
      </p:sp>
    </p:spTree>
    <p:extLst>
      <p:ext uri="{BB962C8B-B14F-4D97-AF65-F5344CB8AC3E}">
        <p14:creationId xmlns:p14="http://schemas.microsoft.com/office/powerpoint/2010/main" val="17580813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Source – Centre for public impact – global organisation</a:t>
            </a:r>
          </a:p>
          <a:p>
            <a:r>
              <a:rPr lang="en-GB" dirty="0" smtClean="0"/>
              <a:t>Legitimacy – underlying support for any initiative is influenced by</a:t>
            </a:r>
          </a:p>
          <a:p>
            <a:pPr lvl="1"/>
            <a:r>
              <a:rPr lang="en-GB" dirty="0" smtClean="0"/>
              <a:t>Public confidence</a:t>
            </a:r>
          </a:p>
          <a:p>
            <a:pPr lvl="1"/>
            <a:r>
              <a:rPr lang="en-GB" dirty="0" smtClean="0"/>
              <a:t>Stakeholder engagement </a:t>
            </a:r>
          </a:p>
          <a:p>
            <a:pPr lvl="1"/>
            <a:r>
              <a:rPr lang="en-GB" dirty="0" smtClean="0"/>
              <a:t>Political commitment</a:t>
            </a:r>
          </a:p>
          <a:p>
            <a:r>
              <a:rPr lang="en-GB" dirty="0" smtClean="0"/>
              <a:t>Policy – a good policy needs to have</a:t>
            </a:r>
          </a:p>
          <a:p>
            <a:pPr lvl="1"/>
            <a:r>
              <a:rPr lang="en-GB" dirty="0" smtClean="0"/>
              <a:t>Clear objectives </a:t>
            </a:r>
          </a:p>
          <a:p>
            <a:pPr lvl="1"/>
            <a:r>
              <a:rPr lang="en-GB" dirty="0" smtClean="0"/>
              <a:t>Strong evidence </a:t>
            </a:r>
          </a:p>
          <a:p>
            <a:pPr lvl="1"/>
            <a:r>
              <a:rPr lang="en-GB" dirty="0" smtClean="0"/>
              <a:t>Feasibility  </a:t>
            </a:r>
          </a:p>
          <a:p>
            <a:r>
              <a:rPr lang="en-GB" dirty="0" smtClean="0"/>
              <a:t>Action –translating policy into real world action – this needs</a:t>
            </a:r>
          </a:p>
          <a:p>
            <a:pPr lvl="1"/>
            <a:r>
              <a:rPr lang="en-GB" dirty="0" smtClean="0"/>
              <a:t>Management</a:t>
            </a:r>
          </a:p>
          <a:p>
            <a:pPr lvl="1"/>
            <a:r>
              <a:rPr lang="en-GB" dirty="0" smtClean="0"/>
              <a:t>Measurement </a:t>
            </a:r>
          </a:p>
          <a:p>
            <a:pPr lvl="1"/>
            <a:r>
              <a:rPr lang="en-GB" dirty="0" smtClean="0"/>
              <a:t>Alignment</a:t>
            </a:r>
          </a:p>
          <a:p>
            <a:endParaRPr lang="en-GB" dirty="0"/>
          </a:p>
        </p:txBody>
      </p:sp>
      <p:sp>
        <p:nvSpPr>
          <p:cNvPr id="4" name="Slide Number Placeholder 3"/>
          <p:cNvSpPr>
            <a:spLocks noGrp="1"/>
          </p:cNvSpPr>
          <p:nvPr>
            <p:ph type="sldNum" sz="quarter" idx="10"/>
          </p:nvPr>
        </p:nvSpPr>
        <p:spPr/>
        <p:txBody>
          <a:bodyPr/>
          <a:lstStyle/>
          <a:p>
            <a:fld id="{2BB2B136-4B6F-4B0E-904D-3CF223BA5E0E}" type="slidenum">
              <a:rPr lang="en-GB" smtClean="0"/>
              <a:t>69</a:t>
            </a:fld>
            <a:endParaRPr lang="en-GB"/>
          </a:p>
        </p:txBody>
      </p:sp>
    </p:spTree>
    <p:extLst>
      <p:ext uri="{BB962C8B-B14F-4D97-AF65-F5344CB8AC3E}">
        <p14:creationId xmlns:p14="http://schemas.microsoft.com/office/powerpoint/2010/main" val="16841058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B2B136-4B6F-4B0E-904D-3CF223BA5E0E}" type="slidenum">
              <a:rPr lang="en-GB" smtClean="0"/>
              <a:t>73</a:t>
            </a:fld>
            <a:endParaRPr lang="en-GB"/>
          </a:p>
        </p:txBody>
      </p:sp>
    </p:spTree>
    <p:extLst>
      <p:ext uri="{BB962C8B-B14F-4D97-AF65-F5344CB8AC3E}">
        <p14:creationId xmlns:p14="http://schemas.microsoft.com/office/powerpoint/2010/main" val="306078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a:t>
            </a:r>
            <a:r>
              <a:rPr lang="en-GB" baseline="0" dirty="0" smtClean="0"/>
              <a:t> is the first meal?</a:t>
            </a:r>
          </a:p>
          <a:p>
            <a:r>
              <a:rPr lang="en-GB" baseline="0" dirty="0" smtClean="0"/>
              <a:t>Social patterning by SEC and SEP (socio-economic positioning)</a:t>
            </a:r>
            <a:r>
              <a:rPr lang="en-GB" dirty="0" smtClean="0"/>
              <a:t> </a:t>
            </a:r>
          </a:p>
          <a:p>
            <a:r>
              <a:rPr lang="en-GB" dirty="0" smtClean="0"/>
              <a:t>“I feed my baby </a:t>
            </a:r>
            <a:r>
              <a:rPr lang="en-GB" dirty="0" smtClean="0">
                <a:solidFill>
                  <a:srgbClr val="FF0000"/>
                </a:solidFill>
              </a:rPr>
              <a:t>normal</a:t>
            </a:r>
            <a:r>
              <a:rPr lang="en-GB" dirty="0" smtClean="0"/>
              <a:t> milk”</a:t>
            </a:r>
          </a:p>
          <a:p>
            <a:r>
              <a:rPr lang="en-GB" dirty="0" smtClean="0"/>
              <a:t>“Mothers </a:t>
            </a:r>
            <a:r>
              <a:rPr lang="en-GB" dirty="0" smtClean="0">
                <a:solidFill>
                  <a:srgbClr val="FF0000"/>
                </a:solidFill>
              </a:rPr>
              <a:t>should</a:t>
            </a:r>
            <a:r>
              <a:rPr lang="en-GB" dirty="0" smtClean="0"/>
              <a:t> breastfeed”</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2BB2B136-4B6F-4B0E-904D-3CF223BA5E0E}" type="slidenum">
              <a:rPr lang="en-GB" smtClean="0"/>
              <a:t>6</a:t>
            </a:fld>
            <a:endParaRPr lang="en-GB"/>
          </a:p>
        </p:txBody>
      </p:sp>
    </p:spTree>
    <p:extLst>
      <p:ext uri="{BB962C8B-B14F-4D97-AF65-F5344CB8AC3E}">
        <p14:creationId xmlns:p14="http://schemas.microsoft.com/office/powerpoint/2010/main" val="1701946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nations knowledge</a:t>
            </a:r>
          </a:p>
          <a:p>
            <a:endParaRPr lang="en-GB" baseline="0" dirty="0" smtClean="0"/>
          </a:p>
          <a:p>
            <a:endParaRPr lang="en-GB" baseline="0" dirty="0" smtClean="0"/>
          </a:p>
          <a:p>
            <a:r>
              <a:rPr lang="en-GB" sz="1200" dirty="0" smtClean="0">
                <a:solidFill>
                  <a:schemeClr val="tx1"/>
                </a:solidFill>
                <a:latin typeface="+mn-lt"/>
                <a:ea typeface="+mn-ea"/>
                <a:cs typeface="+mn-cs"/>
              </a:rPr>
              <a:t>The apparent decision by the Duchess of Cambridge to breastfeed has been given a boost by fresh evidence showing it can help raise a baby’s IQ</a:t>
            </a:r>
            <a:endParaRPr lang="en-GB" dirty="0"/>
          </a:p>
        </p:txBody>
      </p:sp>
      <p:sp>
        <p:nvSpPr>
          <p:cNvPr id="4" name="Slide Number Placeholder 3"/>
          <p:cNvSpPr>
            <a:spLocks noGrp="1"/>
          </p:cNvSpPr>
          <p:nvPr>
            <p:ph type="sldNum" sz="quarter" idx="10"/>
          </p:nvPr>
        </p:nvSpPr>
        <p:spPr/>
        <p:txBody>
          <a:bodyPr/>
          <a:lstStyle/>
          <a:p>
            <a:fld id="{2BB2B136-4B6F-4B0E-904D-3CF223BA5E0E}" type="slidenum">
              <a:rPr lang="en-GB" smtClean="0"/>
              <a:t>7</a:t>
            </a:fld>
            <a:endParaRPr lang="en-GB"/>
          </a:p>
        </p:txBody>
      </p:sp>
    </p:spTree>
    <p:extLst>
      <p:ext uri="{BB962C8B-B14F-4D97-AF65-F5344CB8AC3E}">
        <p14:creationId xmlns:p14="http://schemas.microsoft.com/office/powerpoint/2010/main" val="260685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a:t>
            </a:r>
            <a:r>
              <a:rPr lang="en-GB" baseline="0" dirty="0" smtClean="0"/>
              <a:t> is the first meal?</a:t>
            </a:r>
          </a:p>
          <a:p>
            <a:r>
              <a:rPr lang="en-GB" baseline="0" dirty="0" smtClean="0"/>
              <a:t>Social patterning by SEC and SEP (socio-economic positioning)</a:t>
            </a:r>
            <a:r>
              <a:rPr lang="en-GB" dirty="0" smtClean="0"/>
              <a:t> </a:t>
            </a:r>
          </a:p>
          <a:p>
            <a:r>
              <a:rPr lang="en-GB" dirty="0" smtClean="0"/>
              <a:t>“I feed my baby </a:t>
            </a:r>
            <a:r>
              <a:rPr lang="en-GB" dirty="0" smtClean="0">
                <a:solidFill>
                  <a:srgbClr val="FF0000"/>
                </a:solidFill>
              </a:rPr>
              <a:t>normal</a:t>
            </a:r>
            <a:r>
              <a:rPr lang="en-GB" dirty="0" smtClean="0"/>
              <a:t> milk”</a:t>
            </a:r>
          </a:p>
          <a:p>
            <a:r>
              <a:rPr lang="en-GB" dirty="0" smtClean="0"/>
              <a:t>“Mothers </a:t>
            </a:r>
            <a:r>
              <a:rPr lang="en-GB" dirty="0" smtClean="0">
                <a:solidFill>
                  <a:srgbClr val="FF0000"/>
                </a:solidFill>
              </a:rPr>
              <a:t>should</a:t>
            </a:r>
            <a:r>
              <a:rPr lang="en-GB" dirty="0" smtClean="0"/>
              <a:t> breastfeed”</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2BB2B136-4B6F-4B0E-904D-3CF223BA5E0E}" type="slidenum">
              <a:rPr lang="en-GB" smtClean="0"/>
              <a:t>8</a:t>
            </a:fld>
            <a:endParaRPr lang="en-GB"/>
          </a:p>
        </p:txBody>
      </p:sp>
    </p:spTree>
    <p:extLst>
      <p:ext uri="{BB962C8B-B14F-4D97-AF65-F5344CB8AC3E}">
        <p14:creationId xmlns:p14="http://schemas.microsoft.com/office/powerpoint/2010/main" val="1701946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a:t>
            </a:r>
            <a:r>
              <a:rPr lang="en-GB" baseline="0" dirty="0" smtClean="0"/>
              <a:t> is the first meal?</a:t>
            </a:r>
          </a:p>
          <a:p>
            <a:r>
              <a:rPr lang="en-GB" baseline="0" dirty="0" smtClean="0"/>
              <a:t>Social patterning by SEC and SEP (socio-economic positioning)</a:t>
            </a:r>
            <a:r>
              <a:rPr lang="en-GB" dirty="0" smtClean="0"/>
              <a:t> </a:t>
            </a:r>
          </a:p>
          <a:p>
            <a:r>
              <a:rPr lang="en-GB" dirty="0" smtClean="0"/>
              <a:t>“I feed my baby </a:t>
            </a:r>
            <a:r>
              <a:rPr lang="en-GB" dirty="0" smtClean="0">
                <a:solidFill>
                  <a:srgbClr val="FF0000"/>
                </a:solidFill>
              </a:rPr>
              <a:t>normal</a:t>
            </a:r>
            <a:r>
              <a:rPr lang="en-GB" dirty="0" smtClean="0"/>
              <a:t> milk”</a:t>
            </a:r>
          </a:p>
          <a:p>
            <a:r>
              <a:rPr lang="en-GB" dirty="0" smtClean="0"/>
              <a:t>“Mothers </a:t>
            </a:r>
            <a:r>
              <a:rPr lang="en-GB" dirty="0" smtClean="0">
                <a:solidFill>
                  <a:srgbClr val="FF0000"/>
                </a:solidFill>
              </a:rPr>
              <a:t>should</a:t>
            </a:r>
            <a:r>
              <a:rPr lang="en-GB" dirty="0" smtClean="0"/>
              <a:t> breastfeed”</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2BB2B136-4B6F-4B0E-904D-3CF223BA5E0E}" type="slidenum">
              <a:rPr lang="en-GB" smtClean="0"/>
              <a:t>9</a:t>
            </a:fld>
            <a:endParaRPr lang="en-GB"/>
          </a:p>
        </p:txBody>
      </p:sp>
    </p:spTree>
    <p:extLst>
      <p:ext uri="{BB962C8B-B14F-4D97-AF65-F5344CB8AC3E}">
        <p14:creationId xmlns:p14="http://schemas.microsoft.com/office/powerpoint/2010/main" val="1701946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4mn babies born in the USA annually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Despite these individual and system-wide costs, lactation support is inadequately prioritized by policy makers and health practitioners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UK Law prohibits advertising and promotion of infant formula marketed for use from birth. However, follow-on formula (marketed for use from 6 months of age) can be advertised and promoted</a:t>
            </a:r>
          </a:p>
          <a:p>
            <a:r>
              <a:rPr lang="en-GB" dirty="0" smtClean="0"/>
              <a:t>Public Health England spends £300,000</a:t>
            </a:r>
          </a:p>
          <a:p>
            <a:pPr lvl="1"/>
            <a:r>
              <a:rPr lang="en-GB" dirty="0" smtClean="0"/>
              <a:t>38p per baby</a:t>
            </a:r>
          </a:p>
          <a:p>
            <a:pPr lvl="1"/>
            <a:r>
              <a:rPr lang="en-GB" dirty="0" smtClean="0"/>
              <a:t>Breastfeeding celebration week, Breastfeeding Friend </a:t>
            </a:r>
            <a:r>
              <a:rPr lang="en-GB" dirty="0" err="1" smtClean="0"/>
              <a:t>facebook</a:t>
            </a:r>
            <a:r>
              <a:rPr lang="en-GB" dirty="0" smtClean="0"/>
              <a:t> </a:t>
            </a:r>
            <a:r>
              <a:rPr lang="en-GB" dirty="0" err="1" smtClean="0"/>
              <a:t>chatbot</a:t>
            </a:r>
            <a:r>
              <a:rPr lang="en-GB" dirty="0" smtClean="0"/>
              <a:t>,  Becoming Baby Friendly project, Start4life</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2BB2B136-4B6F-4B0E-904D-3CF223BA5E0E}" type="slidenum">
              <a:rPr lang="en-GB" smtClean="0"/>
              <a:t>10</a:t>
            </a:fld>
            <a:endParaRPr lang="en-GB"/>
          </a:p>
        </p:txBody>
      </p:sp>
    </p:spTree>
    <p:extLst>
      <p:ext uri="{BB962C8B-B14F-4D97-AF65-F5344CB8AC3E}">
        <p14:creationId xmlns:p14="http://schemas.microsoft.com/office/powerpoint/2010/main" val="3823552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defRPr>
                <a:solidFill>
                  <a:schemeClr val="accent5">
                    <a:lumMod val="50000"/>
                  </a:schemeClr>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accent5">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4" name="Date Placeholder 3"/>
          <p:cNvSpPr>
            <a:spLocks noGrp="1"/>
          </p:cNvSpPr>
          <p:nvPr>
            <p:ph type="dt" sz="half" idx="10"/>
          </p:nvPr>
        </p:nvSpPr>
        <p:spPr/>
        <p:txBody>
          <a:bodyPr/>
          <a:lstStyle/>
          <a:p>
            <a:fld id="{043BFFAE-C94A-4961-8496-8D8633855056}" type="datetime1">
              <a:rPr lang="en-GB" smtClean="0"/>
              <a:t>09/11/2018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8F26AF-AC07-4DBB-BAB5-1D8228F29852}" type="slidenum">
              <a:rPr lang="en-GB" smtClean="0"/>
              <a:t>‹#›</a:t>
            </a:fld>
            <a:endParaRPr lang="en-GB"/>
          </a:p>
        </p:txBody>
      </p:sp>
    </p:spTree>
    <p:extLst>
      <p:ext uri="{BB962C8B-B14F-4D97-AF65-F5344CB8AC3E}">
        <p14:creationId xmlns:p14="http://schemas.microsoft.com/office/powerpoint/2010/main" val="2823163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474A9DA-5FA6-43BF-8E82-C49E576E4464}" type="datetime1">
              <a:rPr lang="en-GB" smtClean="0"/>
              <a:t>09/11/2018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8F26AF-AC07-4DBB-BAB5-1D8228F29852}" type="slidenum">
              <a:rPr lang="en-GB" smtClean="0"/>
              <a:t>‹#›</a:t>
            </a:fld>
            <a:endParaRPr lang="en-GB"/>
          </a:p>
        </p:txBody>
      </p:sp>
    </p:spTree>
    <p:extLst>
      <p:ext uri="{BB962C8B-B14F-4D97-AF65-F5344CB8AC3E}">
        <p14:creationId xmlns:p14="http://schemas.microsoft.com/office/powerpoint/2010/main" val="1040004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BB898D7-75F4-48D2-8658-1BABD38BD0FA}" type="datetime1">
              <a:rPr lang="en-GB" smtClean="0"/>
              <a:t>09/11/2018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8F26AF-AC07-4DBB-BAB5-1D8228F29852}" type="slidenum">
              <a:rPr lang="en-GB" smtClean="0"/>
              <a:t>‹#›</a:t>
            </a:fld>
            <a:endParaRPr lang="en-GB"/>
          </a:p>
        </p:txBody>
      </p:sp>
    </p:spTree>
    <p:extLst>
      <p:ext uri="{BB962C8B-B14F-4D97-AF65-F5344CB8AC3E}">
        <p14:creationId xmlns:p14="http://schemas.microsoft.com/office/powerpoint/2010/main" val="506958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D2F162B-0CE4-4B57-8087-B7DBB6EDCA5B}" type="datetime1">
              <a:rPr lang="en-GB" smtClean="0"/>
              <a:t>09/11/2018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8F26AF-AC07-4DBB-BAB5-1D8228F29852}" type="slidenum">
              <a:rPr lang="en-GB" smtClean="0"/>
              <a:t>‹#›</a:t>
            </a:fld>
            <a:endParaRPr lang="en-GB"/>
          </a:p>
        </p:txBody>
      </p:sp>
    </p:spTree>
    <p:extLst>
      <p:ext uri="{BB962C8B-B14F-4D97-AF65-F5344CB8AC3E}">
        <p14:creationId xmlns:p14="http://schemas.microsoft.com/office/powerpoint/2010/main" val="675831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1BE95D-F8F7-4645-8D7C-75A5BD5BE47B}" type="datetime1">
              <a:rPr lang="en-GB" smtClean="0"/>
              <a:t>09/11/2018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8F26AF-AC07-4DBB-BAB5-1D8228F29852}" type="slidenum">
              <a:rPr lang="en-GB" smtClean="0"/>
              <a:t>‹#›</a:t>
            </a:fld>
            <a:endParaRPr lang="en-GB"/>
          </a:p>
        </p:txBody>
      </p:sp>
    </p:spTree>
    <p:extLst>
      <p:ext uri="{BB962C8B-B14F-4D97-AF65-F5344CB8AC3E}">
        <p14:creationId xmlns:p14="http://schemas.microsoft.com/office/powerpoint/2010/main" val="1013701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7746AA0-155C-4392-97B1-1AD394FEDFF3}" type="datetime1">
              <a:rPr lang="en-GB" smtClean="0"/>
              <a:t>09/11/2018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8F26AF-AC07-4DBB-BAB5-1D8228F29852}" type="slidenum">
              <a:rPr lang="en-GB" smtClean="0"/>
              <a:t>‹#›</a:t>
            </a:fld>
            <a:endParaRPr lang="en-GB"/>
          </a:p>
        </p:txBody>
      </p:sp>
    </p:spTree>
    <p:extLst>
      <p:ext uri="{BB962C8B-B14F-4D97-AF65-F5344CB8AC3E}">
        <p14:creationId xmlns:p14="http://schemas.microsoft.com/office/powerpoint/2010/main" val="416932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4011ED5-7F67-4795-97D3-AB1563F6024E}" type="datetime1">
              <a:rPr lang="en-GB" smtClean="0"/>
              <a:t>09/11/2018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78F26AF-AC07-4DBB-BAB5-1D8228F29852}" type="slidenum">
              <a:rPr lang="en-GB" smtClean="0"/>
              <a:t>‹#›</a:t>
            </a:fld>
            <a:endParaRPr lang="en-GB"/>
          </a:p>
        </p:txBody>
      </p:sp>
    </p:spTree>
    <p:extLst>
      <p:ext uri="{BB962C8B-B14F-4D97-AF65-F5344CB8AC3E}">
        <p14:creationId xmlns:p14="http://schemas.microsoft.com/office/powerpoint/2010/main" val="3621460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6BA4A7E-3594-4868-A695-0BD28F04DB18}" type="datetime1">
              <a:rPr lang="en-GB" smtClean="0"/>
              <a:t>09/11/2018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78F26AF-AC07-4DBB-BAB5-1D8228F29852}" type="slidenum">
              <a:rPr lang="en-GB" smtClean="0"/>
              <a:t>‹#›</a:t>
            </a:fld>
            <a:endParaRPr lang="en-GB"/>
          </a:p>
        </p:txBody>
      </p:sp>
    </p:spTree>
    <p:extLst>
      <p:ext uri="{BB962C8B-B14F-4D97-AF65-F5344CB8AC3E}">
        <p14:creationId xmlns:p14="http://schemas.microsoft.com/office/powerpoint/2010/main" val="3796431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FFEEC7-B937-4044-87F7-A07C00DFA2D8}" type="datetime1">
              <a:rPr lang="en-GB" smtClean="0"/>
              <a:t>09/11/2018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78F26AF-AC07-4DBB-BAB5-1D8228F29852}" type="slidenum">
              <a:rPr lang="en-GB" smtClean="0"/>
              <a:t>‹#›</a:t>
            </a:fld>
            <a:endParaRPr lang="en-GB"/>
          </a:p>
        </p:txBody>
      </p:sp>
    </p:spTree>
    <p:extLst>
      <p:ext uri="{BB962C8B-B14F-4D97-AF65-F5344CB8AC3E}">
        <p14:creationId xmlns:p14="http://schemas.microsoft.com/office/powerpoint/2010/main" val="3322994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16A99F-CA90-4684-90A7-5F7D202471FA}" type="datetime1">
              <a:rPr lang="en-GB" smtClean="0"/>
              <a:t>09/11/2018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8F26AF-AC07-4DBB-BAB5-1D8228F29852}" type="slidenum">
              <a:rPr lang="en-GB" smtClean="0"/>
              <a:t>‹#›</a:t>
            </a:fld>
            <a:endParaRPr lang="en-GB"/>
          </a:p>
        </p:txBody>
      </p:sp>
    </p:spTree>
    <p:extLst>
      <p:ext uri="{BB962C8B-B14F-4D97-AF65-F5344CB8AC3E}">
        <p14:creationId xmlns:p14="http://schemas.microsoft.com/office/powerpoint/2010/main" val="3577422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A7163D-6EA4-4C9A-8606-E1D75E27247A}" type="datetime1">
              <a:rPr lang="en-GB" smtClean="0"/>
              <a:t>09/11/2018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8F26AF-AC07-4DBB-BAB5-1D8228F29852}" type="slidenum">
              <a:rPr lang="en-GB" smtClean="0"/>
              <a:t>‹#›</a:t>
            </a:fld>
            <a:endParaRPr lang="en-GB"/>
          </a:p>
        </p:txBody>
      </p:sp>
    </p:spTree>
    <p:extLst>
      <p:ext uri="{BB962C8B-B14F-4D97-AF65-F5344CB8AC3E}">
        <p14:creationId xmlns:p14="http://schemas.microsoft.com/office/powerpoint/2010/main" val="3512736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881B5FC-C0D4-4B0C-906B-AA147C052318}" type="datetime1">
              <a:rPr lang="en-GB" smtClean="0"/>
              <a:t>09/11/2018</a:t>
            </a:fld>
            <a:endParaRPr lang="en-GB"/>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78F26AF-AC07-4DBB-BAB5-1D8228F29852}" type="slidenum">
              <a:rPr lang="en-GB" smtClean="0"/>
              <a:t>‹#›</a:t>
            </a:fld>
            <a:endParaRPr lang="en-GB"/>
          </a:p>
        </p:txBody>
      </p:sp>
    </p:spTree>
    <p:extLst>
      <p:ext uri="{BB962C8B-B14F-4D97-AF65-F5344CB8AC3E}">
        <p14:creationId xmlns:p14="http://schemas.microsoft.com/office/powerpoint/2010/main" val="27483607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accent5">
              <a:lumMod val="50000"/>
            </a:schemeClr>
          </a:solidFill>
          <a:latin typeface="+mj-lt"/>
          <a:ea typeface="+mj-ea"/>
          <a:cs typeface="+mj-cs"/>
        </a:defRPr>
      </a:lvl1pPr>
    </p:titleStyle>
    <p:bodyStyle>
      <a:lvl1pPr marL="342900" indent="-342900" algn="l" defTabSz="914400" rtl="0" eaLnBrk="1" latinLnBrk="0" hangingPunct="1">
        <a:spcBef>
          <a:spcPct val="20000"/>
        </a:spcBef>
        <a:buClr>
          <a:schemeClr val="accent5">
            <a:lumMod val="75000"/>
          </a:schemeClr>
        </a:buClr>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accent5">
            <a:lumMod val="75000"/>
          </a:schemeClr>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accent5">
            <a:lumMod val="75000"/>
          </a:schemeClr>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5">
            <a:lumMod val="75000"/>
          </a:schemeClr>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5">
            <a:lumMod val="75000"/>
          </a:schemeClr>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jpe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bbc.co.uk/news/health-30083090"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hyperlink" Target="https://www.bbc.co.uk/news/av/health-42324534/shop-vouchers-could-boost-breastfeeding"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tiff"/><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4.png"/><Relationship Id="rId4" Type="http://schemas.microsoft.com/office/2007/relationships/hdphoto" Target="../media/hdphoto2.wdp"/></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3.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2067694"/>
            <a:ext cx="7704856" cy="648072"/>
          </a:xfrm>
        </p:spPr>
        <p:txBody>
          <a:bodyPr>
            <a:normAutofit fontScale="90000"/>
          </a:bodyPr>
          <a:lstStyle/>
          <a:p>
            <a:r>
              <a:rPr lang="en-GB" dirty="0" smtClean="0"/>
              <a:t>Valuing Breastfeeding in the UK</a:t>
            </a:r>
            <a:r>
              <a:rPr lang="en-GB" dirty="0"/>
              <a:t/>
            </a:r>
            <a:br>
              <a:rPr lang="en-GB" dirty="0"/>
            </a:br>
            <a:endParaRPr lang="en-GB" sz="3100" i="1" dirty="0"/>
          </a:p>
        </p:txBody>
      </p:sp>
      <p:sp>
        <p:nvSpPr>
          <p:cNvPr id="3" name="Content Placeholder 2"/>
          <p:cNvSpPr>
            <a:spLocks noGrp="1"/>
          </p:cNvSpPr>
          <p:nvPr>
            <p:ph idx="1"/>
          </p:nvPr>
        </p:nvSpPr>
        <p:spPr>
          <a:xfrm>
            <a:off x="467544" y="2844007"/>
            <a:ext cx="8291264" cy="2195050"/>
          </a:xfrm>
        </p:spPr>
        <p:txBody>
          <a:bodyPr>
            <a:normAutofit fontScale="77500" lnSpcReduction="20000"/>
          </a:bodyPr>
          <a:lstStyle/>
          <a:p>
            <a:pPr marL="0" indent="0" algn="ctr">
              <a:buNone/>
            </a:pPr>
            <a:r>
              <a:rPr lang="en-GB" sz="3800" dirty="0" smtClean="0"/>
              <a:t>Clare Relton</a:t>
            </a:r>
          </a:p>
          <a:p>
            <a:pPr marL="0" indent="0" algn="ctr">
              <a:buNone/>
            </a:pPr>
            <a:endParaRPr lang="en-GB" sz="2800" dirty="0"/>
          </a:p>
          <a:p>
            <a:pPr marL="0" indent="0" algn="ctr">
              <a:buNone/>
            </a:pPr>
            <a:endParaRPr lang="en-GB" sz="2800" dirty="0" smtClean="0"/>
          </a:p>
          <a:p>
            <a:pPr marL="0" indent="0" algn="ctr">
              <a:buNone/>
            </a:pPr>
            <a:endParaRPr lang="en-GB" sz="2800" dirty="0" smtClean="0"/>
          </a:p>
          <a:p>
            <a:pPr marL="0" indent="0" algn="ctr">
              <a:buNone/>
            </a:pPr>
            <a:r>
              <a:rPr lang="en-GB" sz="2800" dirty="0" smtClean="0"/>
              <a:t>Friday 9</a:t>
            </a:r>
            <a:r>
              <a:rPr lang="en-GB" sz="2800" baseline="30000" dirty="0" smtClean="0"/>
              <a:t>th</a:t>
            </a:r>
            <a:r>
              <a:rPr lang="en-GB" sz="2800" dirty="0" smtClean="0"/>
              <a:t> November 2018</a:t>
            </a:r>
          </a:p>
          <a:p>
            <a:pPr marL="0" indent="0" algn="ctr">
              <a:buNone/>
            </a:pPr>
            <a:r>
              <a:rPr lang="en-GB" sz="2800" dirty="0" smtClean="0"/>
              <a:t>Belfast, NI</a:t>
            </a:r>
          </a:p>
          <a:p>
            <a:pPr marL="0" indent="0" algn="ctr">
              <a:buNone/>
            </a:pPr>
            <a:endParaRPr lang="en-GB" dirty="0" smtClean="0"/>
          </a:p>
        </p:txBody>
      </p:sp>
      <p:sp>
        <p:nvSpPr>
          <p:cNvPr id="4" name="Slide Number Placeholder 3"/>
          <p:cNvSpPr>
            <a:spLocks noGrp="1"/>
          </p:cNvSpPr>
          <p:nvPr>
            <p:ph type="sldNum" sz="quarter" idx="12"/>
          </p:nvPr>
        </p:nvSpPr>
        <p:spPr/>
        <p:txBody>
          <a:bodyPr/>
          <a:lstStyle/>
          <a:p>
            <a:fld id="{278F26AF-AC07-4DBB-BAB5-1D8228F29852}" type="slidenum">
              <a:rPr lang="en-GB" smtClean="0"/>
              <a:t>1</a:t>
            </a:fld>
            <a:endParaRPr lang="en-GB"/>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805" t="33123" r="30219" b="24601"/>
          <a:stretch/>
        </p:blipFill>
        <p:spPr bwMode="auto">
          <a:xfrm>
            <a:off x="6444208" y="381295"/>
            <a:ext cx="2016224" cy="946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823967" y="657820"/>
            <a:ext cx="648072" cy="36003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smtClean="0">
                <a:solidFill>
                  <a:schemeClr val="accent2"/>
                </a:solidFill>
              </a:rPr>
              <a:t>£x?</a:t>
            </a:r>
            <a:endParaRPr lang="en-GB" i="1" dirty="0">
              <a:solidFill>
                <a:schemeClr val="accent2"/>
              </a:solidFill>
            </a:endParaRP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805" t="33123" r="30219" b="24601"/>
          <a:stretch/>
        </p:blipFill>
        <p:spPr bwMode="auto">
          <a:xfrm>
            <a:off x="683568" y="431427"/>
            <a:ext cx="2016224" cy="946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descr="http://ifutures.group.shef.ac.uk/media/uni_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4249356"/>
            <a:ext cx="1728192" cy="6480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NEW BANNER_NIGEL copy"/>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64725"/>
          <a:stretch/>
        </p:blipFill>
        <p:spPr bwMode="auto">
          <a:xfrm>
            <a:off x="6815855" y="4249356"/>
            <a:ext cx="2016224" cy="789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22610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Money &amp; breastfeeding in the UK</a:t>
            </a:r>
            <a:endParaRPr lang="en-GB" dirty="0"/>
          </a:p>
        </p:txBody>
      </p:sp>
      <p:sp>
        <p:nvSpPr>
          <p:cNvPr id="7" name="Content Placeholder 6"/>
          <p:cNvSpPr>
            <a:spLocks noGrp="1"/>
          </p:cNvSpPr>
          <p:nvPr>
            <p:ph idx="1"/>
          </p:nvPr>
        </p:nvSpPr>
        <p:spPr>
          <a:xfrm>
            <a:off x="457200" y="1200150"/>
            <a:ext cx="8229600" cy="3675855"/>
          </a:xfrm>
        </p:spPr>
        <p:txBody>
          <a:bodyPr>
            <a:normAutofit fontScale="92500"/>
          </a:bodyPr>
          <a:lstStyle/>
          <a:p>
            <a:r>
              <a:rPr lang="en-US" dirty="0"/>
              <a:t>£</a:t>
            </a:r>
            <a:r>
              <a:rPr lang="en-US" dirty="0" smtClean="0"/>
              <a:t>16.4mn spent annually promoting follow-on </a:t>
            </a:r>
            <a:r>
              <a:rPr lang="en-US" dirty="0"/>
              <a:t>formula </a:t>
            </a:r>
            <a:endParaRPr lang="en-US" dirty="0" smtClean="0"/>
          </a:p>
          <a:p>
            <a:pPr lvl="1"/>
            <a:r>
              <a:rPr lang="en-US" dirty="0" smtClean="0"/>
              <a:t>£25 per baby</a:t>
            </a:r>
            <a:endParaRPr lang="en-GB" dirty="0"/>
          </a:p>
          <a:p>
            <a:r>
              <a:rPr lang="en-GB" dirty="0" smtClean="0"/>
              <a:t>Government program (Healthy Start) £83mn p.a.</a:t>
            </a:r>
          </a:p>
          <a:p>
            <a:pPr lvl="1"/>
            <a:r>
              <a:rPr lang="en-GB" dirty="0" smtClean="0"/>
              <a:t>x? on vouchers for free infant formula</a:t>
            </a:r>
          </a:p>
          <a:p>
            <a:r>
              <a:rPr lang="en-GB" dirty="0" smtClean="0"/>
              <a:t>Public Health England spends £300,000</a:t>
            </a:r>
          </a:p>
          <a:p>
            <a:pPr lvl="1"/>
            <a:r>
              <a:rPr lang="en-GB" dirty="0" smtClean="0"/>
              <a:t>38p </a:t>
            </a:r>
            <a:r>
              <a:rPr lang="en-GB" dirty="0"/>
              <a:t>per </a:t>
            </a:r>
            <a:r>
              <a:rPr lang="en-GB" dirty="0" smtClean="0"/>
              <a:t>baby</a:t>
            </a:r>
          </a:p>
        </p:txBody>
      </p:sp>
      <p:sp>
        <p:nvSpPr>
          <p:cNvPr id="5" name="Slide Number Placeholder 4"/>
          <p:cNvSpPr>
            <a:spLocks noGrp="1"/>
          </p:cNvSpPr>
          <p:nvPr>
            <p:ph type="sldNum" sz="quarter" idx="12"/>
          </p:nvPr>
        </p:nvSpPr>
        <p:spPr/>
        <p:txBody>
          <a:bodyPr/>
          <a:lstStyle/>
          <a:p>
            <a:fld id="{278F26AF-AC07-4DBB-BAB5-1D8228F29852}" type="slidenum">
              <a:rPr lang="en-GB" smtClean="0"/>
              <a:t>10</a:t>
            </a:fld>
            <a:endParaRPr lang="en-GB"/>
          </a:p>
        </p:txBody>
      </p:sp>
    </p:spTree>
    <p:extLst>
      <p:ext uri="{BB962C8B-B14F-4D97-AF65-F5344CB8AC3E}">
        <p14:creationId xmlns:p14="http://schemas.microsoft.com/office/powerpoint/2010/main" val="388975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UK research</a:t>
            </a:r>
            <a:endParaRPr lang="en-GB" dirty="0"/>
          </a:p>
        </p:txBody>
      </p:sp>
      <p:pic>
        <p:nvPicPr>
          <p:cNvPr id="9"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0032" y="4322190"/>
            <a:ext cx="1957647" cy="604114"/>
          </a:xfrm>
          <a:prstGeom prst="rect">
            <a:avLst/>
          </a:prstGeom>
        </p:spPr>
      </p:pic>
      <p:sp>
        <p:nvSpPr>
          <p:cNvPr id="4" name="Slide Number Placeholder 3"/>
          <p:cNvSpPr>
            <a:spLocks noGrp="1"/>
          </p:cNvSpPr>
          <p:nvPr>
            <p:ph type="sldNum" sz="quarter" idx="12"/>
          </p:nvPr>
        </p:nvSpPr>
        <p:spPr/>
        <p:txBody>
          <a:bodyPr/>
          <a:lstStyle/>
          <a:p>
            <a:fld id="{278F26AF-AC07-4DBB-BAB5-1D8228F29852}" type="slidenum">
              <a:rPr lang="en-GB" smtClean="0"/>
              <a:t>11</a:t>
            </a:fld>
            <a:endParaRPr lang="en-GB"/>
          </a:p>
        </p:txBody>
      </p:sp>
      <p:pic>
        <p:nvPicPr>
          <p:cNvPr id="7" name="Picture 8" descr="https://evision.brunel.ac.uk/urd/sits.urd/Brunel_files/Brunel_University_London_Logo_Wt.png?v=1"/>
          <p:cNvPicPr>
            <a:picLocks noChangeAspect="1" noChangeArrowheads="1"/>
          </p:cNvPicPr>
          <p:nvPr/>
        </p:nvPicPr>
        <p:blipFill rotWithShape="1">
          <a:blip r:embed="rId4">
            <a:extLst>
              <a:ext uri="{28A0092B-C50C-407E-A947-70E740481C1C}">
                <a14:useLocalDpi xmlns:a14="http://schemas.microsoft.com/office/drawing/2010/main" val="0"/>
              </a:ext>
            </a:extLst>
          </a:blip>
          <a:srcRect l="2463" r="5000"/>
          <a:stretch/>
        </p:blipFill>
        <p:spPr bwMode="auto">
          <a:xfrm>
            <a:off x="7176512" y="4389457"/>
            <a:ext cx="1332688" cy="5135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ifutures.group.shef.ac.uk/media/uni_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1770" y="4322190"/>
            <a:ext cx="1728192" cy="6480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3568" y="2013165"/>
            <a:ext cx="7488832" cy="1015663"/>
          </a:xfrm>
          <a:prstGeom prst="rect">
            <a:avLst/>
          </a:prstGeom>
          <a:noFill/>
        </p:spPr>
        <p:txBody>
          <a:bodyPr wrap="square" rtlCol="0">
            <a:spAutoFit/>
          </a:bodyPr>
          <a:lstStyle/>
          <a:p>
            <a:pPr algn="ctr"/>
            <a:r>
              <a:rPr lang="en-GB" sz="4000" dirty="0" smtClean="0">
                <a:solidFill>
                  <a:schemeClr val="accent5">
                    <a:lumMod val="50000"/>
                  </a:schemeClr>
                </a:solidFill>
              </a:rPr>
              <a:t>NOSH  Project </a:t>
            </a:r>
            <a:r>
              <a:rPr lang="en-GB" sz="2400" dirty="0" smtClean="0">
                <a:solidFill>
                  <a:schemeClr val="accent5">
                    <a:lumMod val="50000"/>
                  </a:schemeClr>
                </a:solidFill>
              </a:rPr>
              <a:t>(2012-2017)</a:t>
            </a:r>
            <a:endParaRPr lang="en-GB" sz="2400" dirty="0">
              <a:solidFill>
                <a:schemeClr val="accent5">
                  <a:lumMod val="50000"/>
                </a:schemeClr>
              </a:solidFill>
            </a:endParaRPr>
          </a:p>
          <a:p>
            <a:endParaRPr lang="en-GB" sz="2000" b="1" dirty="0">
              <a:solidFill>
                <a:schemeClr val="accent5">
                  <a:lumMod val="50000"/>
                </a:schemeClr>
              </a:solidFill>
            </a:endParaRPr>
          </a:p>
        </p:txBody>
      </p:sp>
      <p:pic>
        <p:nvPicPr>
          <p:cNvPr id="5" name="Picture 4"/>
          <p:cNvPicPr>
            <a:picLocks noChangeAspect="1"/>
          </p:cNvPicPr>
          <p:nvPr/>
        </p:nvPicPr>
        <p:blipFill>
          <a:blip r:embed="rId6"/>
          <a:stretch>
            <a:fillRect/>
          </a:stretch>
        </p:blipFill>
        <p:spPr>
          <a:xfrm>
            <a:off x="249803" y="4322190"/>
            <a:ext cx="1474765" cy="690736"/>
          </a:xfrm>
          <a:prstGeom prst="rect">
            <a:avLst/>
          </a:prstGeom>
        </p:spPr>
      </p:pic>
    </p:spTree>
    <p:extLst>
      <p:ext uri="{BB962C8B-B14F-4D97-AF65-F5344CB8AC3E}">
        <p14:creationId xmlns:p14="http://schemas.microsoft.com/office/powerpoint/2010/main" val="237444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95486"/>
            <a:ext cx="8229600" cy="756084"/>
          </a:xfrm>
        </p:spPr>
        <p:txBody>
          <a:bodyPr>
            <a:normAutofit fontScale="90000"/>
          </a:bodyPr>
          <a:lstStyle/>
          <a:p>
            <a:r>
              <a:rPr lang="en-GB" dirty="0" smtClean="0"/>
              <a:t>The plan</a:t>
            </a:r>
            <a:endParaRPr lang="en-GB" dirty="0"/>
          </a:p>
        </p:txBody>
      </p:sp>
      <p:sp>
        <p:nvSpPr>
          <p:cNvPr id="3" name="Content Placeholder 2"/>
          <p:cNvSpPr>
            <a:spLocks noGrp="1"/>
          </p:cNvSpPr>
          <p:nvPr>
            <p:ph idx="1"/>
          </p:nvPr>
        </p:nvSpPr>
        <p:spPr>
          <a:xfrm>
            <a:off x="457200" y="1005576"/>
            <a:ext cx="8229600" cy="4014446"/>
          </a:xfrm>
        </p:spPr>
        <p:txBody>
          <a:bodyPr>
            <a:normAutofit fontScale="55000" lnSpcReduction="20000"/>
          </a:bodyPr>
          <a:lstStyle/>
          <a:p>
            <a:pPr>
              <a:buFont typeface="Arial"/>
              <a:buChar char="•"/>
            </a:pPr>
            <a:r>
              <a:rPr lang="en-GB" sz="5500" dirty="0" smtClean="0"/>
              <a:t>Series of studies to design and test cash transfer scheme in areas with low breastfeeding rates (synergizing with existing BF support/resources)</a:t>
            </a:r>
          </a:p>
          <a:p>
            <a:pPr>
              <a:buFont typeface="Arial"/>
              <a:buChar char="•"/>
            </a:pPr>
            <a:endParaRPr lang="en-GB" sz="5500" dirty="0" smtClean="0"/>
          </a:p>
          <a:p>
            <a:pPr>
              <a:buFont typeface="Arial"/>
              <a:buChar char="•"/>
            </a:pPr>
            <a:r>
              <a:rPr lang="en-GB" sz="5500" dirty="0" smtClean="0"/>
              <a:t>Focus on </a:t>
            </a:r>
            <a:r>
              <a:rPr lang="en-GB" sz="5500" b="1" i="1" dirty="0"/>
              <a:t>a</a:t>
            </a:r>
            <a:r>
              <a:rPr lang="en-GB" sz="5500" b="1" i="1" dirty="0" smtClean="0"/>
              <a:t>ny</a:t>
            </a:r>
            <a:r>
              <a:rPr lang="en-GB" sz="5500" dirty="0" smtClean="0"/>
              <a:t> breastmilk at 6-8 weeks</a:t>
            </a:r>
          </a:p>
          <a:p>
            <a:pPr>
              <a:buFont typeface="Arial"/>
              <a:buChar char="•"/>
            </a:pPr>
            <a:endParaRPr lang="en-GB" sz="5500" dirty="0" smtClean="0"/>
          </a:p>
          <a:p>
            <a:pPr>
              <a:buFont typeface="Arial"/>
              <a:buChar char="•"/>
            </a:pPr>
            <a:r>
              <a:rPr lang="en-GB" sz="5500" dirty="0" smtClean="0"/>
              <a:t>Year 1 – development</a:t>
            </a:r>
          </a:p>
          <a:p>
            <a:pPr>
              <a:buFont typeface="Arial"/>
              <a:buChar char="•"/>
            </a:pPr>
            <a:r>
              <a:rPr lang="en-GB" sz="5500" dirty="0" smtClean="0"/>
              <a:t>Year 2 </a:t>
            </a:r>
            <a:r>
              <a:rPr lang="en-GB" sz="5500" dirty="0"/>
              <a:t>– </a:t>
            </a:r>
            <a:r>
              <a:rPr lang="en-GB" sz="5500" dirty="0" smtClean="0"/>
              <a:t>feasibility test</a:t>
            </a:r>
          </a:p>
          <a:p>
            <a:pPr>
              <a:buFont typeface="Arial"/>
              <a:buChar char="•"/>
            </a:pPr>
            <a:r>
              <a:rPr lang="en-GB" sz="5500" dirty="0" smtClean="0"/>
              <a:t>Years 3-4 </a:t>
            </a:r>
            <a:r>
              <a:rPr lang="en-GB" sz="5500" dirty="0"/>
              <a:t>– </a:t>
            </a:r>
            <a:r>
              <a:rPr lang="en-GB" sz="5500" dirty="0" smtClean="0"/>
              <a:t>full </a:t>
            </a:r>
            <a:r>
              <a:rPr lang="en-GB" sz="5500" dirty="0"/>
              <a:t>scale </a:t>
            </a:r>
            <a:r>
              <a:rPr lang="en-GB" sz="5500" dirty="0" smtClean="0"/>
              <a:t>randomised trial</a:t>
            </a:r>
          </a:p>
          <a:p>
            <a:pPr lvl="1">
              <a:buFont typeface="Arial"/>
              <a:buChar char="•"/>
            </a:pPr>
            <a:endParaRPr lang="en-GB" sz="5100" dirty="0" smtClean="0"/>
          </a:p>
          <a:p>
            <a:pPr marL="457200" lvl="1" indent="0">
              <a:buNone/>
            </a:pPr>
            <a:endParaRPr lang="en-GB" dirty="0"/>
          </a:p>
        </p:txBody>
      </p:sp>
      <p:sp>
        <p:nvSpPr>
          <p:cNvPr id="4" name="Slide Number Placeholder 3"/>
          <p:cNvSpPr>
            <a:spLocks noGrp="1"/>
          </p:cNvSpPr>
          <p:nvPr>
            <p:ph type="sldNum" sz="quarter" idx="12"/>
          </p:nvPr>
        </p:nvSpPr>
        <p:spPr/>
        <p:txBody>
          <a:bodyPr/>
          <a:lstStyle/>
          <a:p>
            <a:fld id="{278F26AF-AC07-4DBB-BAB5-1D8228F29852}" type="slidenum">
              <a:rPr lang="en-GB" smtClean="0"/>
              <a:t>12</a:t>
            </a:fld>
            <a:endParaRPr lang="en-GB"/>
          </a:p>
        </p:txBody>
      </p:sp>
    </p:spTree>
    <p:extLst>
      <p:ext uri="{BB962C8B-B14F-4D97-AF65-F5344CB8AC3E}">
        <p14:creationId xmlns:p14="http://schemas.microsoft.com/office/powerpoint/2010/main" val="26119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05978"/>
            <a:ext cx="8496944" cy="857250"/>
          </a:xfrm>
        </p:spPr>
        <p:txBody>
          <a:bodyPr>
            <a:normAutofit/>
          </a:bodyPr>
          <a:lstStyle/>
          <a:p>
            <a:r>
              <a:rPr lang="en-GB" sz="3600" dirty="0" smtClean="0">
                <a:solidFill>
                  <a:srgbClr val="215968"/>
                </a:solidFill>
              </a:rPr>
              <a:t>Concerns</a:t>
            </a:r>
            <a:endParaRPr lang="en-GB" sz="3600" dirty="0">
              <a:solidFill>
                <a:srgbClr val="215968"/>
              </a:solidFill>
            </a:endParaRPr>
          </a:p>
        </p:txBody>
      </p:sp>
      <p:sp>
        <p:nvSpPr>
          <p:cNvPr id="3" name="Content Placeholder 2"/>
          <p:cNvSpPr>
            <a:spLocks noGrp="1"/>
          </p:cNvSpPr>
          <p:nvPr>
            <p:ph idx="1"/>
          </p:nvPr>
        </p:nvSpPr>
        <p:spPr>
          <a:xfrm>
            <a:off x="179512" y="1347614"/>
            <a:ext cx="8784976" cy="3654406"/>
          </a:xfrm>
        </p:spPr>
        <p:txBody>
          <a:bodyPr>
            <a:normAutofit lnSpcReduction="10000"/>
          </a:bodyPr>
          <a:lstStyle/>
          <a:p>
            <a:r>
              <a:rPr lang="en-GB" i="1" dirty="0" smtClean="0"/>
              <a:t>“</a:t>
            </a:r>
            <a:r>
              <a:rPr lang="en-GB" sz="2600" i="1" dirty="0" smtClean="0"/>
              <a:t>Is it </a:t>
            </a:r>
            <a:r>
              <a:rPr lang="en-GB" sz="2600" i="1" dirty="0"/>
              <a:t>ethical to use that </a:t>
            </a:r>
            <a:r>
              <a:rPr lang="en-GB" sz="2600" i="1" dirty="0" smtClean="0"/>
              <a:t>hook?” </a:t>
            </a:r>
            <a:r>
              <a:rPr lang="en-GB" sz="2000" dirty="0" smtClean="0"/>
              <a:t>(Local </a:t>
            </a:r>
            <a:r>
              <a:rPr lang="en-GB" sz="2000" dirty="0"/>
              <a:t>A</a:t>
            </a:r>
            <a:r>
              <a:rPr lang="en-GB" sz="2000" dirty="0" smtClean="0"/>
              <a:t>uthority)</a:t>
            </a:r>
          </a:p>
          <a:p>
            <a:pPr marL="57150" indent="0">
              <a:buNone/>
            </a:pPr>
            <a:endParaRPr lang="en-GB" sz="2600" dirty="0" smtClean="0"/>
          </a:p>
          <a:p>
            <a:r>
              <a:rPr lang="en-GB" sz="2600" i="1" dirty="0" smtClean="0"/>
              <a:t>“You can give mums something to encourage them to breastfeed but she </a:t>
            </a:r>
            <a:r>
              <a:rPr lang="en-GB" sz="2600" i="1" dirty="0"/>
              <a:t>still might be getting </a:t>
            </a:r>
            <a:r>
              <a:rPr lang="en-GB" sz="2600" i="1" dirty="0" smtClean="0"/>
              <a:t>hassle </a:t>
            </a:r>
            <a:r>
              <a:rPr lang="en-GB" sz="2600" i="1" dirty="0"/>
              <a:t>off family members, </a:t>
            </a:r>
            <a:r>
              <a:rPr lang="en-GB" sz="2600" i="1" dirty="0" smtClean="0"/>
              <a:t>friends </a:t>
            </a:r>
            <a:r>
              <a:rPr lang="en-GB" sz="2600" i="1" dirty="0"/>
              <a:t>and things like </a:t>
            </a:r>
            <a:r>
              <a:rPr lang="en-GB" sz="2600" i="1" dirty="0" smtClean="0"/>
              <a:t>that”</a:t>
            </a:r>
            <a:r>
              <a:rPr lang="en-GB" sz="2600" dirty="0" smtClean="0"/>
              <a:t> </a:t>
            </a:r>
            <a:r>
              <a:rPr lang="en-GB" sz="2000" dirty="0" smtClean="0"/>
              <a:t>(5, BFPSW)</a:t>
            </a:r>
          </a:p>
          <a:p>
            <a:pPr marL="57150" indent="0">
              <a:buNone/>
            </a:pPr>
            <a:endParaRPr lang="en-GB" sz="2600" dirty="0" smtClean="0"/>
          </a:p>
          <a:p>
            <a:r>
              <a:rPr lang="en-GB" sz="2600" i="1" dirty="0" smtClean="0"/>
              <a:t>“They </a:t>
            </a:r>
            <a:r>
              <a:rPr lang="en-GB" sz="2600" i="1" dirty="0"/>
              <a:t>should </a:t>
            </a:r>
            <a:r>
              <a:rPr lang="en-GB" sz="2600" i="1" dirty="0" smtClean="0"/>
              <a:t>do </a:t>
            </a:r>
            <a:r>
              <a:rPr lang="en-GB" sz="2600" i="1" dirty="0"/>
              <a:t>this </a:t>
            </a:r>
            <a:r>
              <a:rPr lang="en-GB" sz="2600" i="1" dirty="0" smtClean="0"/>
              <a:t>because </a:t>
            </a:r>
            <a:r>
              <a:rPr lang="en-GB" sz="2600" i="1" dirty="0"/>
              <a:t>they want to do it not because someone’s saying well we’ll give you </a:t>
            </a:r>
            <a:r>
              <a:rPr lang="en-GB" sz="2600" i="1" dirty="0" smtClean="0"/>
              <a:t>50 </a:t>
            </a:r>
            <a:r>
              <a:rPr lang="en-GB" sz="2600" i="1" dirty="0"/>
              <a:t>quid for doing </a:t>
            </a:r>
            <a:r>
              <a:rPr lang="en-GB" sz="2600" i="1" dirty="0" smtClean="0"/>
              <a:t>it” </a:t>
            </a:r>
            <a:r>
              <a:rPr lang="en-GB" sz="2000" dirty="0" smtClean="0"/>
              <a:t>(19, Health Visitor)</a:t>
            </a:r>
            <a:endParaRPr lang="en-GB" sz="2000" dirty="0"/>
          </a:p>
          <a:p>
            <a:endParaRPr lang="en-GB" dirty="0"/>
          </a:p>
          <a:p>
            <a:pPr lvl="1"/>
            <a:endParaRPr lang="en-GB" sz="1800" dirty="0"/>
          </a:p>
          <a:p>
            <a:endParaRPr lang="en-GB" dirty="0"/>
          </a:p>
          <a:p>
            <a:pPr lvl="1"/>
            <a:endParaRPr lang="en-GB" sz="2400" dirty="0"/>
          </a:p>
          <a:p>
            <a:endParaRPr lang="en-GB" dirty="0"/>
          </a:p>
          <a:p>
            <a:pPr lvl="1"/>
            <a:endParaRPr lang="en-GB" dirty="0"/>
          </a:p>
        </p:txBody>
      </p:sp>
      <p:sp>
        <p:nvSpPr>
          <p:cNvPr id="4" name="Slide Number Placeholder 3"/>
          <p:cNvSpPr>
            <a:spLocks noGrp="1"/>
          </p:cNvSpPr>
          <p:nvPr>
            <p:ph type="sldNum" sz="quarter" idx="12"/>
          </p:nvPr>
        </p:nvSpPr>
        <p:spPr/>
        <p:txBody>
          <a:bodyPr/>
          <a:lstStyle/>
          <a:p>
            <a:fld id="{15485925-0555-4E67-9AC0-DFD6BAB7A15F}" type="slidenum">
              <a:rPr lang="en-GB" smtClean="0"/>
              <a:pPr/>
              <a:t>13</a:t>
            </a:fld>
            <a:endParaRPr lang="en-GB"/>
          </a:p>
        </p:txBody>
      </p:sp>
    </p:spTree>
    <p:extLst>
      <p:ext uri="{BB962C8B-B14F-4D97-AF65-F5344CB8AC3E}">
        <p14:creationId xmlns:p14="http://schemas.microsoft.com/office/powerpoint/2010/main" val="109017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583574"/>
          </a:xfrm>
        </p:spPr>
        <p:txBody>
          <a:bodyPr>
            <a:normAutofit fontScale="90000"/>
          </a:bodyPr>
          <a:lstStyle/>
          <a:p>
            <a:r>
              <a:rPr lang="en-GB" sz="3600" dirty="0" smtClean="0">
                <a:solidFill>
                  <a:srgbClr val="215968"/>
                </a:solidFill>
              </a:rPr>
              <a:t>Hopes</a:t>
            </a:r>
            <a:endParaRPr lang="en-GB" sz="3600" dirty="0">
              <a:solidFill>
                <a:srgbClr val="215968"/>
              </a:solidFill>
            </a:endParaRPr>
          </a:p>
        </p:txBody>
      </p:sp>
      <p:sp>
        <p:nvSpPr>
          <p:cNvPr id="3" name="Content Placeholder 2"/>
          <p:cNvSpPr>
            <a:spLocks noGrp="1"/>
          </p:cNvSpPr>
          <p:nvPr>
            <p:ph idx="1"/>
          </p:nvPr>
        </p:nvSpPr>
        <p:spPr>
          <a:xfrm>
            <a:off x="107504" y="897564"/>
            <a:ext cx="8856984" cy="4158462"/>
          </a:xfrm>
        </p:spPr>
        <p:txBody>
          <a:bodyPr>
            <a:normAutofit/>
          </a:bodyPr>
          <a:lstStyle/>
          <a:p>
            <a:endParaRPr lang="en-GB" sz="2000" dirty="0" smtClean="0"/>
          </a:p>
          <a:p>
            <a:r>
              <a:rPr lang="en-GB" sz="2800" i="1" dirty="0" smtClean="0"/>
              <a:t>“without </a:t>
            </a:r>
            <a:r>
              <a:rPr lang="en-GB" sz="2800" i="1" dirty="0"/>
              <a:t>trying to delve into the </a:t>
            </a:r>
            <a:r>
              <a:rPr lang="en-GB" sz="2800" i="1" dirty="0" smtClean="0"/>
              <a:t>ethical </a:t>
            </a:r>
            <a:r>
              <a:rPr lang="en-GB" sz="2800" i="1" dirty="0"/>
              <a:t>debate </a:t>
            </a:r>
            <a:r>
              <a:rPr lang="en-GB" sz="2800" i="1" dirty="0" smtClean="0"/>
              <a:t>and </a:t>
            </a:r>
            <a:r>
              <a:rPr lang="en-GB" sz="2800" i="1" dirty="0"/>
              <a:t>getting all middle class about it, if it does what it sets out to achieve, then </a:t>
            </a:r>
            <a:r>
              <a:rPr lang="en-GB" sz="2800" i="1" dirty="0" smtClean="0"/>
              <a:t>that </a:t>
            </a:r>
            <a:r>
              <a:rPr lang="en-GB" sz="2800" i="1" dirty="0"/>
              <a:t>is a good thing, because the knock-on </a:t>
            </a:r>
            <a:r>
              <a:rPr lang="en-GB" sz="2800" i="1" dirty="0" smtClean="0"/>
              <a:t>benefits </a:t>
            </a:r>
            <a:r>
              <a:rPr lang="en-GB" sz="2800" i="1" dirty="0"/>
              <a:t>to the rest of the, you know, in terms of </a:t>
            </a:r>
            <a:r>
              <a:rPr lang="en-GB" sz="2800" i="1" dirty="0" smtClean="0"/>
              <a:t>population </a:t>
            </a:r>
            <a:r>
              <a:rPr lang="en-GB" sz="2800" i="1" dirty="0"/>
              <a:t>could be big”</a:t>
            </a:r>
            <a:r>
              <a:rPr lang="en-GB" sz="2800" dirty="0"/>
              <a:t> </a:t>
            </a:r>
            <a:r>
              <a:rPr lang="en-GB" sz="2000" dirty="0"/>
              <a:t>(23, Midwife</a:t>
            </a:r>
            <a:r>
              <a:rPr lang="en-GB" sz="2000" dirty="0" smtClean="0"/>
              <a:t>)</a:t>
            </a:r>
            <a:r>
              <a:rPr lang="en-GB" sz="2000" i="1" dirty="0"/>
              <a:t> </a:t>
            </a:r>
            <a:endParaRPr lang="en-GB" sz="2000" i="1" dirty="0" smtClean="0"/>
          </a:p>
          <a:p>
            <a:r>
              <a:rPr lang="en-GB" sz="2800" i="1" dirty="0"/>
              <a:t>“For the ones who are </a:t>
            </a:r>
            <a:r>
              <a:rPr lang="en-GB" sz="2800" i="1" dirty="0" err="1"/>
              <a:t>umming</a:t>
            </a:r>
            <a:r>
              <a:rPr lang="en-GB" sz="2800" i="1" dirty="0"/>
              <a:t> and awing about it, it might work” </a:t>
            </a:r>
            <a:r>
              <a:rPr lang="en-GB" sz="2000" dirty="0"/>
              <a:t>(FG2, Midwife)</a:t>
            </a:r>
          </a:p>
          <a:p>
            <a:endParaRPr lang="en-GB" sz="2000" dirty="0"/>
          </a:p>
          <a:p>
            <a:pPr lvl="1"/>
            <a:endParaRPr lang="en-GB" sz="1800" dirty="0"/>
          </a:p>
          <a:p>
            <a:pPr lvl="1"/>
            <a:endParaRPr lang="en-GB" sz="2400" dirty="0"/>
          </a:p>
        </p:txBody>
      </p:sp>
      <p:sp>
        <p:nvSpPr>
          <p:cNvPr id="4" name="Slide Number Placeholder 3"/>
          <p:cNvSpPr>
            <a:spLocks noGrp="1"/>
          </p:cNvSpPr>
          <p:nvPr>
            <p:ph type="sldNum" sz="quarter" idx="12"/>
          </p:nvPr>
        </p:nvSpPr>
        <p:spPr/>
        <p:txBody>
          <a:bodyPr/>
          <a:lstStyle/>
          <a:p>
            <a:fld id="{15485925-0555-4E67-9AC0-DFD6BAB7A15F}" type="slidenum">
              <a:rPr lang="en-GB" smtClean="0"/>
              <a:pPr/>
              <a:t>14</a:t>
            </a:fld>
            <a:endParaRPr lang="en-GB"/>
          </a:p>
        </p:txBody>
      </p:sp>
    </p:spTree>
    <p:extLst>
      <p:ext uri="{BB962C8B-B14F-4D97-AF65-F5344CB8AC3E}">
        <p14:creationId xmlns:p14="http://schemas.microsoft.com/office/powerpoint/2010/main" val="155905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491630"/>
            <a:ext cx="1944216" cy="1944216"/>
          </a:xfrm>
        </p:spPr>
        <p:txBody>
          <a:bodyPr>
            <a:noAutofit/>
          </a:bodyPr>
          <a:lstStyle/>
          <a:p>
            <a:r>
              <a:rPr lang="en-GB" sz="2400" dirty="0" smtClean="0">
                <a:solidFill>
                  <a:schemeClr val="tx1"/>
                </a:solidFill>
              </a:rPr>
              <a:t>Local street intercept survey </a:t>
            </a:r>
            <a:br>
              <a:rPr lang="en-GB" sz="2400" dirty="0" smtClean="0">
                <a:solidFill>
                  <a:schemeClr val="tx1"/>
                </a:solidFill>
              </a:rPr>
            </a:br>
            <a:r>
              <a:rPr lang="en-GB" sz="2400" dirty="0" smtClean="0">
                <a:solidFill>
                  <a:schemeClr val="tx1"/>
                </a:solidFill>
              </a:rPr>
              <a:t>n= 128 women</a:t>
            </a:r>
            <a:endParaRPr lang="en-GB" sz="2400" dirty="0">
              <a:solidFill>
                <a:schemeClr val="tx1"/>
              </a:solidFill>
            </a:endParaRPr>
          </a:p>
        </p:txBody>
      </p:sp>
      <p:sp>
        <p:nvSpPr>
          <p:cNvPr id="3" name="Slide Number Placeholder 2"/>
          <p:cNvSpPr>
            <a:spLocks noGrp="1"/>
          </p:cNvSpPr>
          <p:nvPr>
            <p:ph type="sldNum" sz="quarter" idx="12"/>
          </p:nvPr>
        </p:nvSpPr>
        <p:spPr/>
        <p:txBody>
          <a:bodyPr/>
          <a:lstStyle/>
          <a:p>
            <a:fld id="{15485925-0555-4E67-9AC0-DFD6BAB7A15F}" type="slidenum">
              <a:rPr lang="en-GB" smtClean="0"/>
              <a:pPr/>
              <a:t>15</a:t>
            </a:fld>
            <a:endParaRPr lang="en-GB"/>
          </a:p>
        </p:txBody>
      </p:sp>
      <p:graphicFrame>
        <p:nvGraphicFramePr>
          <p:cNvPr id="5" name="Chart 4"/>
          <p:cNvGraphicFramePr/>
          <p:nvPr>
            <p:extLst>
              <p:ext uri="{D42A27DB-BD31-4B8C-83A1-F6EECF244321}">
                <p14:modId xmlns:p14="http://schemas.microsoft.com/office/powerpoint/2010/main" val="2154362839"/>
              </p:ext>
            </p:extLst>
          </p:nvPr>
        </p:nvGraphicFramePr>
        <p:xfrm>
          <a:off x="3011962" y="1275606"/>
          <a:ext cx="5517976" cy="3651870"/>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
          <p:cNvSpPr txBox="1">
            <a:spLocks/>
          </p:cNvSpPr>
          <p:nvPr/>
        </p:nvSpPr>
        <p:spPr>
          <a:xfrm>
            <a:off x="609600" y="358378"/>
            <a:ext cx="8229600" cy="7815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accent5">
                    <a:lumMod val="50000"/>
                  </a:schemeClr>
                </a:solidFill>
                <a:latin typeface="+mj-lt"/>
                <a:ea typeface="+mj-ea"/>
                <a:cs typeface="+mj-cs"/>
              </a:defRPr>
            </a:lvl1pPr>
          </a:lstStyle>
          <a:p>
            <a:r>
              <a:rPr lang="en-GB" sz="3200" dirty="0" smtClean="0"/>
              <a:t>More acceptable in areas with low rates</a:t>
            </a:r>
            <a:endParaRPr lang="en-GB" sz="3200" dirty="0"/>
          </a:p>
        </p:txBody>
      </p:sp>
    </p:spTree>
    <p:extLst>
      <p:ext uri="{BB962C8B-B14F-4D97-AF65-F5344CB8AC3E}">
        <p14:creationId xmlns:p14="http://schemas.microsoft.com/office/powerpoint/2010/main" val="277432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483768" y="339502"/>
            <a:ext cx="4104456"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278F26AF-AC07-4DBB-BAB5-1D8228F29852}" type="slidenum">
              <a:rPr lang="en-GB" smtClean="0"/>
              <a:t>16</a:t>
            </a:fld>
            <a:endParaRPr lang="en-GB"/>
          </a:p>
        </p:txBody>
      </p:sp>
    </p:spTree>
    <p:extLst>
      <p:ext uri="{BB962C8B-B14F-4D97-AF65-F5344CB8AC3E}">
        <p14:creationId xmlns:p14="http://schemas.microsoft.com/office/powerpoint/2010/main" val="8757169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78F26AF-AC07-4DBB-BAB5-1D8228F29852}" type="slidenum">
              <a:rPr lang="en-GB" smtClean="0"/>
              <a:t>17</a:t>
            </a:fld>
            <a:endParaRPr lang="en-GB"/>
          </a:p>
        </p:txBody>
      </p:sp>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283025"/>
            <a:ext cx="4032448"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577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67544" y="195486"/>
            <a:ext cx="8229600" cy="857250"/>
          </a:xfrm>
        </p:spPr>
        <p:txBody>
          <a:bodyPr/>
          <a:lstStyle/>
          <a:p>
            <a:pPr algn="l"/>
            <a:r>
              <a:rPr lang="en-GB" dirty="0" smtClean="0"/>
              <a:t>The why</a:t>
            </a:r>
            <a:endParaRPr lang="en-GB" dirty="0"/>
          </a:p>
        </p:txBody>
      </p:sp>
      <p:sp>
        <p:nvSpPr>
          <p:cNvPr id="6" name="object 25"/>
          <p:cNvSpPr txBox="1">
            <a:spLocks noGrp="1"/>
          </p:cNvSpPr>
          <p:nvPr>
            <p:ph sz="half" idx="1"/>
          </p:nvPr>
        </p:nvSpPr>
        <p:spPr>
          <a:xfrm>
            <a:off x="611560" y="1328803"/>
            <a:ext cx="5760640" cy="2611099"/>
          </a:xfrm>
          <a:prstGeom prst="rect">
            <a:avLst/>
          </a:prstGeom>
        </p:spPr>
        <p:txBody>
          <a:bodyPr vert="horz" wrap="square" lIns="0" tIns="0" rIns="0" bIns="0" rtlCol="0">
            <a:spAutoFit/>
          </a:bodyPr>
          <a:lstStyle/>
          <a:p>
            <a:pPr marL="0" marR="113802" indent="0" algn="ctr">
              <a:lnSpc>
                <a:spcPct val="101000"/>
              </a:lnSpc>
              <a:spcBef>
                <a:spcPts val="719"/>
              </a:spcBef>
              <a:buNone/>
            </a:pPr>
            <a:r>
              <a:rPr lang="en-GB" i="1" dirty="0" smtClean="0"/>
              <a:t>“</a:t>
            </a:r>
            <a:r>
              <a:rPr i="1" dirty="0" smtClean="0"/>
              <a:t>The </a:t>
            </a:r>
            <a:r>
              <a:rPr i="1" dirty="0"/>
              <a:t>NOSH Scheme offers vouchers to mums who breastfeed as a way of acknowledging both the value of breastfeeding to babies, mums and society, and the effort involved in </a:t>
            </a:r>
            <a:r>
              <a:rPr i="1" dirty="0" smtClean="0"/>
              <a:t>breastfeeding</a:t>
            </a:r>
            <a:r>
              <a:rPr lang="en-GB" i="1" dirty="0" smtClean="0"/>
              <a:t>"</a:t>
            </a:r>
            <a:endParaRPr lang="en-GB" dirty="0" smtClean="0">
              <a:latin typeface="Times New Roman"/>
              <a:cs typeface="Times New Roman"/>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01409" y="1131590"/>
            <a:ext cx="2327176"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35327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Vanessa</a:t>
            </a:r>
            <a:endParaRPr lang="en-GB" dirty="0"/>
          </a:p>
        </p:txBody>
      </p:sp>
      <p:sp>
        <p:nvSpPr>
          <p:cNvPr id="5" name="Slide Number Placeholder 4"/>
          <p:cNvSpPr>
            <a:spLocks noGrp="1"/>
          </p:cNvSpPr>
          <p:nvPr>
            <p:ph type="sldNum" sz="quarter" idx="12"/>
          </p:nvPr>
        </p:nvSpPr>
        <p:spPr/>
        <p:txBody>
          <a:bodyPr/>
          <a:lstStyle/>
          <a:p>
            <a:fld id="{278F26AF-AC07-4DBB-BAB5-1D8228F29852}" type="slidenum">
              <a:rPr lang="en-GB" smtClean="0"/>
              <a:t>19</a:t>
            </a:fld>
            <a:endParaRPr lang="en-GB"/>
          </a:p>
        </p:txBody>
      </p:sp>
      <p:pic>
        <p:nvPicPr>
          <p:cNvPr id="3074" name="Picture 2">
            <a:hlinkClick r:id="rId2"/>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13500" t="26375" r="50333" b="19258"/>
          <a:stretch/>
        </p:blipFill>
        <p:spPr bwMode="auto">
          <a:xfrm>
            <a:off x="2051720" y="1203598"/>
            <a:ext cx="5040560"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5861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Outline</a:t>
            </a:r>
            <a:endParaRPr lang="en-GB" dirty="0"/>
          </a:p>
        </p:txBody>
      </p:sp>
      <p:sp>
        <p:nvSpPr>
          <p:cNvPr id="3" name="Content Placeholder 2"/>
          <p:cNvSpPr>
            <a:spLocks noGrp="1"/>
          </p:cNvSpPr>
          <p:nvPr>
            <p:ph idx="1"/>
          </p:nvPr>
        </p:nvSpPr>
        <p:spPr/>
        <p:txBody>
          <a:bodyPr/>
          <a:lstStyle/>
          <a:p>
            <a:r>
              <a:rPr lang="en-GB" dirty="0" smtClean="0"/>
              <a:t>The NOSH Project</a:t>
            </a:r>
          </a:p>
          <a:p>
            <a:r>
              <a:rPr lang="en-GB" dirty="0" smtClean="0"/>
              <a:t>What we know now</a:t>
            </a:r>
          </a:p>
          <a:p>
            <a:r>
              <a:rPr lang="en-GB" dirty="0" smtClean="0"/>
              <a:t>What next</a:t>
            </a:r>
          </a:p>
          <a:p>
            <a:r>
              <a:rPr lang="en-GB" dirty="0" smtClean="0"/>
              <a:t>Your views</a:t>
            </a:r>
            <a:endParaRPr lang="en-GB" dirty="0"/>
          </a:p>
        </p:txBody>
      </p:sp>
      <p:sp>
        <p:nvSpPr>
          <p:cNvPr id="4" name="Slide Number Placeholder 3"/>
          <p:cNvSpPr>
            <a:spLocks noGrp="1"/>
          </p:cNvSpPr>
          <p:nvPr>
            <p:ph type="sldNum" sz="quarter" idx="12"/>
          </p:nvPr>
        </p:nvSpPr>
        <p:spPr/>
        <p:txBody>
          <a:bodyPr/>
          <a:lstStyle/>
          <a:p>
            <a:fld id="{278F26AF-AC07-4DBB-BAB5-1D8228F29852}" type="slidenum">
              <a:rPr lang="en-GB" smtClean="0"/>
              <a:t>2</a:t>
            </a:fld>
            <a:endParaRPr lang="en-GB"/>
          </a:p>
        </p:txBody>
      </p:sp>
    </p:spTree>
    <p:extLst>
      <p:ext uri="{BB962C8B-B14F-4D97-AF65-F5344CB8AC3E}">
        <p14:creationId xmlns:p14="http://schemas.microsoft.com/office/powerpoint/2010/main" val="43008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sz="4000" dirty="0" smtClean="0"/>
              <a:t>The media reaction</a:t>
            </a:r>
            <a:endParaRPr lang="en-GB" sz="4000" dirty="0"/>
          </a:p>
        </p:txBody>
      </p:sp>
      <p:sp>
        <p:nvSpPr>
          <p:cNvPr id="4" name="Slide Number Placeholder 3"/>
          <p:cNvSpPr>
            <a:spLocks noGrp="1"/>
          </p:cNvSpPr>
          <p:nvPr>
            <p:ph type="sldNum" sz="quarter" idx="12"/>
          </p:nvPr>
        </p:nvSpPr>
        <p:spPr/>
        <p:txBody>
          <a:bodyPr/>
          <a:lstStyle/>
          <a:p>
            <a:fld id="{278F26AF-AC07-4DBB-BAB5-1D8228F29852}" type="slidenum">
              <a:rPr lang="en-GB" smtClean="0"/>
              <a:t>20</a:t>
            </a:fld>
            <a:endParaRPr lang="en-GB"/>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03648" y="1203598"/>
            <a:ext cx="4176464" cy="352839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2"/>
          <p:cNvSpPr txBox="1">
            <a:spLocks/>
          </p:cNvSpPr>
          <p:nvPr/>
        </p:nvSpPr>
        <p:spPr>
          <a:xfrm>
            <a:off x="4355976" y="4227933"/>
            <a:ext cx="4756746" cy="565795"/>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accent5">
                    <a:lumMod val="50000"/>
                  </a:schemeClr>
                </a:solidFill>
                <a:latin typeface="+mj-lt"/>
                <a:ea typeface="+mj-ea"/>
                <a:cs typeface="+mj-cs"/>
              </a:defRPr>
            </a:lvl1pPr>
          </a:lstStyle>
          <a:p>
            <a:pPr algn="r"/>
            <a:r>
              <a:rPr lang="en-GB" sz="2000" dirty="0" smtClean="0"/>
              <a:t>Field testing the scheme</a:t>
            </a:r>
          </a:p>
          <a:p>
            <a:pPr algn="r"/>
            <a:r>
              <a:rPr lang="en-GB" sz="2000" dirty="0" smtClean="0"/>
              <a:t>Nov 2013</a:t>
            </a:r>
            <a:endParaRPr lang="en-GB" sz="2000" dirty="0"/>
          </a:p>
        </p:txBody>
      </p:sp>
    </p:spTree>
    <p:extLst>
      <p:ext uri="{BB962C8B-B14F-4D97-AF65-F5344CB8AC3E}">
        <p14:creationId xmlns:p14="http://schemas.microsoft.com/office/powerpoint/2010/main" val="16642745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Trial results</a:t>
            </a:r>
            <a:endParaRPr lang="en-GB" dirty="0"/>
          </a:p>
        </p:txBody>
      </p:sp>
      <p:sp>
        <p:nvSpPr>
          <p:cNvPr id="3" name="Content Placeholder 2"/>
          <p:cNvSpPr>
            <a:spLocks noGrp="1"/>
          </p:cNvSpPr>
          <p:nvPr>
            <p:ph idx="1"/>
          </p:nvPr>
        </p:nvSpPr>
        <p:spPr/>
        <p:txBody>
          <a:bodyPr>
            <a:normAutofit/>
          </a:bodyPr>
          <a:lstStyle/>
          <a:p>
            <a:r>
              <a:rPr lang="en-GB" dirty="0" smtClean="0"/>
              <a:t>10,010 babies due 6-8 week developmental check</a:t>
            </a:r>
          </a:p>
          <a:p>
            <a:r>
              <a:rPr lang="en-GB" dirty="0" smtClean="0"/>
              <a:t>5,398 eligible infant-mother dyads</a:t>
            </a:r>
          </a:p>
          <a:p>
            <a:pPr lvl="1"/>
            <a:r>
              <a:rPr lang="en-GB" dirty="0" smtClean="0"/>
              <a:t>2,496 (46%) registered with the scheme</a:t>
            </a:r>
          </a:p>
          <a:p>
            <a:pPr lvl="1"/>
            <a:r>
              <a:rPr lang="en-GB" dirty="0" smtClean="0"/>
              <a:t>2,179 (40%) claimed vouchers</a:t>
            </a:r>
          </a:p>
          <a:p>
            <a:pPr lvl="1"/>
            <a:r>
              <a:rPr lang="en-GB" dirty="0" smtClean="0"/>
              <a:t>1,827 (34%) claimed 6-8 week vouchers</a:t>
            </a:r>
          </a:p>
        </p:txBody>
      </p:sp>
      <p:sp>
        <p:nvSpPr>
          <p:cNvPr id="4" name="Slide Number Placeholder 3"/>
          <p:cNvSpPr>
            <a:spLocks noGrp="1"/>
          </p:cNvSpPr>
          <p:nvPr>
            <p:ph type="sldNum" sz="quarter" idx="12"/>
          </p:nvPr>
        </p:nvSpPr>
        <p:spPr/>
        <p:txBody>
          <a:bodyPr/>
          <a:lstStyle/>
          <a:p>
            <a:fld id="{278F26AF-AC07-4DBB-BAB5-1D8228F29852}" type="slidenum">
              <a:rPr lang="en-GB" smtClean="0"/>
              <a:t>21</a:t>
            </a:fld>
            <a:endParaRPr lang="en-GB"/>
          </a:p>
        </p:txBody>
      </p:sp>
    </p:spTree>
    <p:extLst>
      <p:ext uri="{BB962C8B-B14F-4D97-AF65-F5344CB8AC3E}">
        <p14:creationId xmlns:p14="http://schemas.microsoft.com/office/powerpoint/2010/main" val="101441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trial results</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200151"/>
                <a:ext cx="8363272" cy="3394472"/>
              </a:xfrm>
            </p:spPr>
            <p:txBody>
              <a:bodyPr>
                <a:normAutofit fontScale="92500" lnSpcReduction="10000"/>
              </a:bodyPr>
              <a:lstStyle/>
              <a:p>
                <a:r>
                  <a:rPr lang="en-GB" dirty="0" smtClean="0"/>
                  <a:t>Primary outcome – mean cluster level 6-8 weeks breastfeeding </a:t>
                </a:r>
                <a:r>
                  <a:rPr lang="en-GB" b="1" dirty="0" smtClean="0"/>
                  <a:t>32%</a:t>
                </a:r>
                <a:r>
                  <a:rPr lang="en-GB" dirty="0" smtClean="0"/>
                  <a:t> control vs </a:t>
                </a:r>
                <a:r>
                  <a:rPr lang="en-GB" b="1" dirty="0" smtClean="0"/>
                  <a:t>38%</a:t>
                </a:r>
                <a:r>
                  <a:rPr lang="en-GB" dirty="0" smtClean="0"/>
                  <a:t> intervention</a:t>
                </a:r>
              </a:p>
              <a:p>
                <a:r>
                  <a:rPr lang="en-GB" b="1" dirty="0" smtClean="0"/>
                  <a:t>6% point increase in breastfeeding </a:t>
                </a:r>
                <a:endParaRPr lang="en-GB" dirty="0" smtClean="0"/>
              </a:p>
              <a:p>
                <a:r>
                  <a:rPr lang="en-GB" b="1" dirty="0" smtClean="0"/>
                  <a:t>Increased over time </a:t>
                </a:r>
                <a:r>
                  <a:rPr lang="en-GB" dirty="0" smtClean="0"/>
                  <a:t>3%point (Q1) </a:t>
                </a:r>
                <a14:m>
                  <m:oMath xmlns:m="http://schemas.openxmlformats.org/officeDocument/2006/math">
                    <m:r>
                      <a:rPr lang="en-GB" i="1" dirty="0" smtClean="0">
                        <a:latin typeface="Cambria Math"/>
                      </a:rPr>
                      <m:t>−</m:t>
                    </m:r>
                  </m:oMath>
                </a14:m>
                <a:r>
                  <a:rPr lang="en-GB" dirty="0" smtClean="0"/>
                  <a:t>  </a:t>
                </a:r>
                <a:r>
                  <a:rPr lang="en-GB" b="1" dirty="0" smtClean="0"/>
                  <a:t>10% </a:t>
                </a:r>
                <a:r>
                  <a:rPr lang="en-GB" dirty="0" smtClean="0"/>
                  <a:t>point (Q4)</a:t>
                </a:r>
              </a:p>
              <a:p>
                <a:r>
                  <a:rPr lang="en-GB" dirty="0" smtClean="0"/>
                  <a:t>Small (non-significant) increases in initiation and exclusive breastfeeding at 6-8wks</a:t>
                </a:r>
              </a:p>
              <a:p>
                <a:pPr marL="0" indent="0">
                  <a:buNone/>
                </a:pPr>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200151"/>
                <a:ext cx="8363272" cy="3394472"/>
              </a:xfrm>
              <a:blipFill rotWithShape="1">
                <a:blip r:embed="rId3"/>
                <a:stretch>
                  <a:fillRect l="-1458" t="-3591" b="-1257"/>
                </a:stretch>
              </a:blipFill>
            </p:spPr>
            <p:txBody>
              <a:bodyPr/>
              <a:lstStyle/>
              <a:p>
                <a:r>
                  <a:rPr lang="en-GB">
                    <a:noFill/>
                  </a:rPr>
                  <a:t> </a:t>
                </a:r>
              </a:p>
            </p:txBody>
          </p:sp>
        </mc:Fallback>
      </mc:AlternateContent>
      <p:sp>
        <p:nvSpPr>
          <p:cNvPr id="4" name="Slide Number Placeholder 3"/>
          <p:cNvSpPr>
            <a:spLocks noGrp="1"/>
          </p:cNvSpPr>
          <p:nvPr>
            <p:ph type="sldNum" sz="quarter" idx="12"/>
          </p:nvPr>
        </p:nvSpPr>
        <p:spPr/>
        <p:txBody>
          <a:bodyPr/>
          <a:lstStyle/>
          <a:p>
            <a:fld id="{278F26AF-AC07-4DBB-BAB5-1D8228F29852}" type="slidenum">
              <a:rPr lang="en-GB" smtClean="0"/>
              <a:t>22</a:t>
            </a:fld>
            <a:endParaRPr lang="en-GB"/>
          </a:p>
        </p:txBody>
      </p:sp>
    </p:spTree>
    <p:extLst>
      <p:ext uri="{BB962C8B-B14F-4D97-AF65-F5344CB8AC3E}">
        <p14:creationId xmlns:p14="http://schemas.microsoft.com/office/powerpoint/2010/main" val="288593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78F26AF-AC07-4DBB-BAB5-1D8228F29852}" type="slidenum">
              <a:rPr lang="en-GB" smtClean="0"/>
              <a:t>23</a:t>
            </a:fld>
            <a:endParaRPr lang="en-GB"/>
          </a:p>
        </p:txBody>
      </p:sp>
      <p:pic>
        <p:nvPicPr>
          <p:cNvPr id="512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2333" b="5860"/>
          <a:stretch/>
        </p:blipFill>
        <p:spPr bwMode="auto">
          <a:xfrm>
            <a:off x="2267744" y="0"/>
            <a:ext cx="4608512"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34949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Voucher claims</a:t>
            </a:r>
            <a:endParaRPr lang="en-GB" dirty="0"/>
          </a:p>
        </p:txBody>
      </p:sp>
      <p:sp>
        <p:nvSpPr>
          <p:cNvPr id="3" name="Content Placeholder 2"/>
          <p:cNvSpPr>
            <a:spLocks noGrp="1"/>
          </p:cNvSpPr>
          <p:nvPr>
            <p:ph idx="1"/>
          </p:nvPr>
        </p:nvSpPr>
        <p:spPr/>
        <p:txBody>
          <a:bodyPr>
            <a:normAutofit/>
          </a:bodyPr>
          <a:lstStyle/>
          <a:p>
            <a:r>
              <a:rPr lang="en-GB" dirty="0" smtClean="0"/>
              <a:t>96% (8,239) countersigned </a:t>
            </a:r>
            <a:r>
              <a:rPr lang="en-GB" dirty="0"/>
              <a:t>by midwives or health </a:t>
            </a:r>
            <a:r>
              <a:rPr lang="en-GB" dirty="0" smtClean="0"/>
              <a:t>visitors</a:t>
            </a:r>
          </a:p>
          <a:p>
            <a:r>
              <a:rPr lang="en-GB" dirty="0" smtClean="0"/>
              <a:t>Other signatories: nurses</a:t>
            </a:r>
            <a:r>
              <a:rPr lang="en-GB" dirty="0"/>
              <a:t>, GPs, paediatricians,  nursery nurses, breastfeeding support workers and midwife support </a:t>
            </a:r>
            <a:r>
              <a:rPr lang="en-GB" dirty="0" smtClean="0"/>
              <a:t>workers</a:t>
            </a:r>
          </a:p>
          <a:p>
            <a:r>
              <a:rPr lang="en-GB" dirty="0" smtClean="0"/>
              <a:t>528 signatories in total</a:t>
            </a:r>
          </a:p>
        </p:txBody>
      </p:sp>
      <p:sp>
        <p:nvSpPr>
          <p:cNvPr id="4" name="Slide Number Placeholder 3"/>
          <p:cNvSpPr>
            <a:spLocks noGrp="1"/>
          </p:cNvSpPr>
          <p:nvPr>
            <p:ph type="sldNum" sz="quarter" idx="12"/>
          </p:nvPr>
        </p:nvSpPr>
        <p:spPr/>
        <p:txBody>
          <a:bodyPr/>
          <a:lstStyle/>
          <a:p>
            <a:fld id="{278F26AF-AC07-4DBB-BAB5-1D8228F29852}" type="slidenum">
              <a:rPr lang="en-GB" smtClean="0"/>
              <a:t>24</a:t>
            </a:fld>
            <a:endParaRPr lang="en-GB"/>
          </a:p>
        </p:txBody>
      </p:sp>
    </p:spTree>
    <p:extLst>
      <p:ext uri="{BB962C8B-B14F-4D97-AF65-F5344CB8AC3E}">
        <p14:creationId xmlns:p14="http://schemas.microsoft.com/office/powerpoint/2010/main" val="28925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78F26AF-AC07-4DBB-BAB5-1D8228F29852}" type="slidenum">
              <a:rPr lang="en-GB" smtClean="0"/>
              <a:t>25</a:t>
            </a:fld>
            <a:endParaRPr lang="en-GB"/>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1982" t="31992" r="21806" b="4414"/>
          <a:stretch/>
        </p:blipFill>
        <p:spPr bwMode="auto">
          <a:xfrm>
            <a:off x="589"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637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Offering £s for breastfeeding</a:t>
            </a:r>
            <a:endParaRPr lang="en-GB" dirty="0"/>
          </a:p>
        </p:txBody>
      </p:sp>
      <p:sp>
        <p:nvSpPr>
          <p:cNvPr id="3" name="Content Placeholder 2"/>
          <p:cNvSpPr>
            <a:spLocks noGrp="1"/>
          </p:cNvSpPr>
          <p:nvPr>
            <p:ph idx="1"/>
          </p:nvPr>
        </p:nvSpPr>
        <p:spPr>
          <a:xfrm>
            <a:off x="457200" y="1200150"/>
            <a:ext cx="8229600" cy="3603847"/>
          </a:xfrm>
        </p:spPr>
        <p:txBody>
          <a:bodyPr>
            <a:normAutofit/>
          </a:bodyPr>
          <a:lstStyle/>
          <a:p>
            <a:r>
              <a:rPr lang="nb-NO" dirty="0" smtClean="0"/>
              <a:t>Engaged people</a:t>
            </a:r>
          </a:p>
          <a:p>
            <a:r>
              <a:rPr lang="nb-NO" dirty="0" smtClean="0"/>
              <a:t>Impacted on relationships</a:t>
            </a:r>
          </a:p>
          <a:p>
            <a:r>
              <a:rPr lang="en-GB" dirty="0" smtClean="0"/>
              <a:t>Helped communicate </a:t>
            </a:r>
            <a:r>
              <a:rPr lang="en-GB" dirty="0"/>
              <a:t>the </a:t>
            </a:r>
            <a:r>
              <a:rPr lang="en-GB" b="1" i="1" dirty="0"/>
              <a:t>value</a:t>
            </a:r>
            <a:r>
              <a:rPr lang="en-GB" dirty="0"/>
              <a:t> of breastfeeding </a:t>
            </a:r>
            <a:endParaRPr lang="en-GB" dirty="0" smtClean="0"/>
          </a:p>
          <a:p>
            <a:r>
              <a:rPr lang="en-GB" dirty="0" smtClean="0"/>
              <a:t>Positive </a:t>
            </a:r>
            <a:r>
              <a:rPr lang="en-GB" dirty="0"/>
              <a:t>influence on those who support </a:t>
            </a:r>
            <a:r>
              <a:rPr lang="en-GB" dirty="0" smtClean="0"/>
              <a:t>and protect women who breastfeed</a:t>
            </a:r>
          </a:p>
        </p:txBody>
      </p:sp>
      <p:sp>
        <p:nvSpPr>
          <p:cNvPr id="4" name="Slide Number Placeholder 3"/>
          <p:cNvSpPr>
            <a:spLocks noGrp="1"/>
          </p:cNvSpPr>
          <p:nvPr>
            <p:ph type="sldNum" sz="quarter" idx="12"/>
          </p:nvPr>
        </p:nvSpPr>
        <p:spPr/>
        <p:txBody>
          <a:bodyPr/>
          <a:lstStyle/>
          <a:p>
            <a:fld id="{278F26AF-AC07-4DBB-BAB5-1D8228F29852}" type="slidenum">
              <a:rPr lang="en-GB" smtClean="0"/>
              <a:t>26</a:t>
            </a:fld>
            <a:endParaRPr lang="en-GB"/>
          </a:p>
        </p:txBody>
      </p:sp>
    </p:spTree>
    <p:extLst>
      <p:ext uri="{BB962C8B-B14F-4D97-AF65-F5344CB8AC3E}">
        <p14:creationId xmlns:p14="http://schemas.microsoft.com/office/powerpoint/2010/main" val="181970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78F26AF-AC07-4DBB-BAB5-1D8228F29852}" type="slidenum">
              <a:rPr lang="en-GB" smtClean="0"/>
              <a:t>27</a:t>
            </a:fld>
            <a:endParaRPr lang="en-GB"/>
          </a:p>
        </p:txBody>
      </p:sp>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8501" t="21930" r="1535" b="4765"/>
          <a:stretch/>
        </p:blipFill>
        <p:spPr bwMode="auto">
          <a:xfrm>
            <a:off x="1187624" y="0"/>
            <a:ext cx="739864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0869" b="64735"/>
          <a:stretch/>
        </p:blipFill>
        <p:spPr bwMode="auto">
          <a:xfrm>
            <a:off x="0" y="0"/>
            <a:ext cx="9252520" cy="1010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19263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response</a:t>
            </a:r>
            <a:endParaRPr lang="en-GB" dirty="0"/>
          </a:p>
        </p:txBody>
      </p:sp>
      <p:sp>
        <p:nvSpPr>
          <p:cNvPr id="4" name="Slide Number Placeholder 3"/>
          <p:cNvSpPr>
            <a:spLocks noGrp="1"/>
          </p:cNvSpPr>
          <p:nvPr>
            <p:ph type="sldNum" sz="quarter" idx="12"/>
          </p:nvPr>
        </p:nvSpPr>
        <p:spPr/>
        <p:txBody>
          <a:bodyPr/>
          <a:lstStyle/>
          <a:p>
            <a:fld id="{278F26AF-AC07-4DBB-BAB5-1D8228F29852}" type="slidenum">
              <a:rPr lang="en-GB" smtClean="0"/>
              <a:t>28</a:t>
            </a:fld>
            <a:endParaRPr lang="en-GB"/>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441" t="19571" r="66486" b="72382"/>
          <a:stretch/>
        </p:blipFill>
        <p:spPr bwMode="auto">
          <a:xfrm>
            <a:off x="179512" y="1915603"/>
            <a:ext cx="4176464"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947" r="2481"/>
          <a:stretch/>
        </p:blipFill>
        <p:spPr bwMode="auto">
          <a:xfrm>
            <a:off x="4211960" y="1205129"/>
            <a:ext cx="4824536"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343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Fiona </a:t>
            </a:r>
            <a:endParaRPr lang="en-GB" dirty="0"/>
          </a:p>
        </p:txBody>
      </p:sp>
      <p:pic>
        <p:nvPicPr>
          <p:cNvPr id="2050" name="Picture 2">
            <a:hlinkClick r:id="rId3"/>
          </p:cNvPr>
          <p:cNvPicPr>
            <a:picLocks noGrp="1" noChangeAspect="1" noChangeArrowheads="1"/>
          </p:cNvPicPr>
          <p:nvPr>
            <p:ph sz="half" idx="1"/>
          </p:nvPr>
        </p:nvPicPr>
        <p:blipFill rotWithShape="1">
          <a:blip r:embed="rId4">
            <a:extLst>
              <a:ext uri="{28A0092B-C50C-407E-A947-70E740481C1C}">
                <a14:useLocalDpi xmlns:a14="http://schemas.microsoft.com/office/drawing/2010/main" val="0"/>
              </a:ext>
            </a:extLst>
          </a:blip>
          <a:srcRect l="6055" t="17456" r="49544" b="36019"/>
          <a:stretch/>
        </p:blipFill>
        <p:spPr bwMode="auto">
          <a:xfrm>
            <a:off x="1691680" y="1131590"/>
            <a:ext cx="5616624"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278F26AF-AC07-4DBB-BAB5-1D8228F29852}" type="slidenum">
              <a:rPr lang="en-GB" smtClean="0"/>
              <a:t>29</a:t>
            </a:fld>
            <a:endParaRPr lang="en-GB"/>
          </a:p>
        </p:txBody>
      </p:sp>
    </p:spTree>
    <p:extLst>
      <p:ext uri="{BB962C8B-B14F-4D97-AF65-F5344CB8AC3E}">
        <p14:creationId xmlns:p14="http://schemas.microsoft.com/office/powerpoint/2010/main" val="30891596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507288" cy="857250"/>
          </a:xfrm>
        </p:spPr>
        <p:txBody>
          <a:bodyPr>
            <a:normAutofit/>
          </a:bodyPr>
          <a:lstStyle/>
          <a:p>
            <a:r>
              <a:rPr lang="en-GB" dirty="0" smtClean="0"/>
              <a:t>UK breastfeeding rates</a:t>
            </a:r>
            <a:endParaRPr lang="en-GB" dirty="0"/>
          </a:p>
        </p:txBody>
      </p:sp>
      <p:sp>
        <p:nvSpPr>
          <p:cNvPr id="3" name="Content Placeholder 2"/>
          <p:cNvSpPr>
            <a:spLocks noGrp="1"/>
          </p:cNvSpPr>
          <p:nvPr>
            <p:ph idx="1"/>
          </p:nvPr>
        </p:nvSpPr>
        <p:spPr/>
        <p:txBody>
          <a:bodyPr>
            <a:normAutofit fontScale="92500" lnSpcReduction="20000"/>
          </a:bodyPr>
          <a:lstStyle/>
          <a:p>
            <a:r>
              <a:rPr lang="en-GB" dirty="0" smtClean="0"/>
              <a:t>Major public health challenge</a:t>
            </a:r>
          </a:p>
          <a:p>
            <a:r>
              <a:rPr lang="en-GB" dirty="0" smtClean="0"/>
              <a:t>‘Emergent property’ of multiple complex interacting systems – food, social, health, employment, taxation, legal </a:t>
            </a:r>
          </a:p>
          <a:p>
            <a:r>
              <a:rPr lang="en-GB" dirty="0" smtClean="0"/>
              <a:t>Multiple actors &amp; perspectives</a:t>
            </a:r>
          </a:p>
          <a:p>
            <a:r>
              <a:rPr lang="en-GB" dirty="0" smtClean="0"/>
              <a:t>Research needed to identify interventions to contribute to reshaping this complex system in a positive way</a:t>
            </a:r>
          </a:p>
        </p:txBody>
      </p:sp>
      <p:sp>
        <p:nvSpPr>
          <p:cNvPr id="4" name="Slide Number Placeholder 3"/>
          <p:cNvSpPr>
            <a:spLocks noGrp="1"/>
          </p:cNvSpPr>
          <p:nvPr>
            <p:ph type="sldNum" sz="quarter" idx="12"/>
          </p:nvPr>
        </p:nvSpPr>
        <p:spPr/>
        <p:txBody>
          <a:bodyPr/>
          <a:lstStyle/>
          <a:p>
            <a:fld id="{278F26AF-AC07-4DBB-BAB5-1D8228F29852}" type="slidenum">
              <a:rPr lang="en-GB" smtClean="0"/>
              <a:t>3</a:t>
            </a:fld>
            <a:endParaRPr lang="en-GB"/>
          </a:p>
        </p:txBody>
      </p:sp>
    </p:spTree>
    <p:extLst>
      <p:ext uri="{BB962C8B-B14F-4D97-AF65-F5344CB8AC3E}">
        <p14:creationId xmlns:p14="http://schemas.microsoft.com/office/powerpoint/2010/main" val="428757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4400" y="4441403"/>
            <a:ext cx="8229600" cy="651719"/>
          </a:xfrm>
        </p:spPr>
        <p:txBody>
          <a:bodyPr>
            <a:normAutofit/>
          </a:bodyPr>
          <a:lstStyle/>
          <a:p>
            <a:pPr algn="r"/>
            <a:r>
              <a:rPr lang="en-GB" sz="2000" dirty="0" smtClean="0"/>
              <a:t>November 2017 - Trial results announced </a:t>
            </a:r>
            <a:endParaRPr lang="en-GB" sz="2000" dirty="0"/>
          </a:p>
        </p:txBody>
      </p:sp>
      <p:sp>
        <p:nvSpPr>
          <p:cNvPr id="4" name="Slide Number Placeholder 3"/>
          <p:cNvSpPr>
            <a:spLocks noGrp="1"/>
          </p:cNvSpPr>
          <p:nvPr>
            <p:ph type="sldNum" sz="quarter" idx="12"/>
          </p:nvPr>
        </p:nvSpPr>
        <p:spPr/>
        <p:txBody>
          <a:bodyPr/>
          <a:lstStyle/>
          <a:p>
            <a:fld id="{278F26AF-AC07-4DBB-BAB5-1D8228F29852}" type="slidenum">
              <a:rPr lang="en-GB" smtClean="0"/>
              <a:t>30</a:t>
            </a:fld>
            <a:endParaRPr lang="en-GB"/>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267494"/>
            <a:ext cx="5328592" cy="4204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35563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95536" y="201713"/>
            <a:ext cx="8229600" cy="857250"/>
          </a:xfrm>
        </p:spPr>
        <p:txBody>
          <a:bodyPr/>
          <a:lstStyle/>
          <a:p>
            <a:r>
              <a:rPr lang="en-GB" dirty="0" smtClean="0"/>
              <a:t>Changing the conversation</a:t>
            </a:r>
            <a:endParaRPr lang="en-GB" dirty="0"/>
          </a:p>
        </p:txBody>
      </p:sp>
      <p:sp>
        <p:nvSpPr>
          <p:cNvPr id="3" name="Text Placeholder 2"/>
          <p:cNvSpPr>
            <a:spLocks noGrp="1"/>
          </p:cNvSpPr>
          <p:nvPr>
            <p:ph idx="1"/>
          </p:nvPr>
        </p:nvSpPr>
        <p:spPr>
          <a:xfrm>
            <a:off x="503449" y="4522281"/>
            <a:ext cx="4716623" cy="442144"/>
          </a:xfrm>
        </p:spPr>
        <p:txBody>
          <a:bodyPr>
            <a:normAutofit fontScale="85000" lnSpcReduction="20000"/>
          </a:bodyPr>
          <a:lstStyle/>
          <a:p>
            <a:pPr marL="0" indent="0">
              <a:buNone/>
            </a:pPr>
            <a:r>
              <a:rPr lang="en-GB" b="1" dirty="0" smtClean="0">
                <a:solidFill>
                  <a:schemeClr val="accent3">
                    <a:lumMod val="50000"/>
                  </a:schemeClr>
                </a:solidFill>
              </a:rPr>
              <a:t>            2013			                 </a:t>
            </a:r>
            <a:endParaRPr lang="en-GB" b="1" dirty="0">
              <a:solidFill>
                <a:schemeClr val="accent3">
                  <a:lumMod val="50000"/>
                </a:schemeClr>
              </a:solidFill>
            </a:endParaRPr>
          </a:p>
        </p:txBody>
      </p:sp>
      <p:sp>
        <p:nvSpPr>
          <p:cNvPr id="4" name="Slide Number Placeholder 3"/>
          <p:cNvSpPr>
            <a:spLocks noGrp="1"/>
          </p:cNvSpPr>
          <p:nvPr>
            <p:ph type="sldNum" sz="quarter" idx="12"/>
          </p:nvPr>
        </p:nvSpPr>
        <p:spPr/>
        <p:txBody>
          <a:bodyPr/>
          <a:lstStyle/>
          <a:p>
            <a:fld id="{278F26AF-AC07-4DBB-BAB5-1D8228F29852}" type="slidenum">
              <a:rPr lang="en-GB" smtClean="0"/>
              <a:t>31</a:t>
            </a:fld>
            <a:endParaRPr lang="en-GB"/>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1600" y="1059582"/>
            <a:ext cx="2016224" cy="336240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1032179"/>
            <a:ext cx="4521089" cy="3417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Placeholder 2"/>
          <p:cNvSpPr txBox="1">
            <a:spLocks/>
          </p:cNvSpPr>
          <p:nvPr/>
        </p:nvSpPr>
        <p:spPr>
          <a:xfrm>
            <a:off x="4427984" y="4668366"/>
            <a:ext cx="4453002" cy="442144"/>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Clr>
                <a:schemeClr val="accent5">
                  <a:lumMod val="75000"/>
                </a:schemeClr>
              </a:buClr>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accent5">
                  <a:lumMod val="75000"/>
                </a:schemeClr>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accent5">
                  <a:lumMod val="75000"/>
                </a:schemeClr>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5">
                  <a:lumMod val="75000"/>
                </a:schemeClr>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5">
                  <a:lumMod val="75000"/>
                </a:schemeClr>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b="1" dirty="0" smtClean="0">
                <a:solidFill>
                  <a:schemeClr val="accent3">
                    <a:lumMod val="50000"/>
                  </a:schemeClr>
                </a:solidFill>
              </a:rPr>
              <a:t>                      2017</a:t>
            </a:r>
            <a:endParaRPr lang="en-GB" b="1" dirty="0">
              <a:solidFill>
                <a:schemeClr val="accent3">
                  <a:lumMod val="50000"/>
                </a:schemeClr>
              </a:solidFill>
            </a:endParaRPr>
          </a:p>
        </p:txBody>
      </p:sp>
    </p:spTree>
    <p:extLst>
      <p:ext uri="{BB962C8B-B14F-4D97-AF65-F5344CB8AC3E}">
        <p14:creationId xmlns:p14="http://schemas.microsoft.com/office/powerpoint/2010/main" val="20663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USA research</a:t>
            </a:r>
            <a:endParaRPr lang="en-GB" dirty="0"/>
          </a:p>
        </p:txBody>
      </p:sp>
      <p:sp>
        <p:nvSpPr>
          <p:cNvPr id="5" name="Content Placeholder 4"/>
          <p:cNvSpPr>
            <a:spLocks noGrp="1"/>
          </p:cNvSpPr>
          <p:nvPr>
            <p:ph sz="half" idx="2"/>
          </p:nvPr>
        </p:nvSpPr>
        <p:spPr>
          <a:xfrm>
            <a:off x="4716016" y="1200150"/>
            <a:ext cx="3970784" cy="3531839"/>
          </a:xfrm>
        </p:spPr>
        <p:txBody>
          <a:bodyPr>
            <a:normAutofit fontScale="92500" lnSpcReduction="20000"/>
          </a:bodyPr>
          <a:lstStyle/>
          <a:p>
            <a:r>
              <a:rPr lang="en-GB" dirty="0" smtClean="0"/>
              <a:t>Puerto Rican women </a:t>
            </a:r>
          </a:p>
          <a:p>
            <a:pPr lvl="1"/>
            <a:r>
              <a:rPr lang="en-GB" dirty="0" smtClean="0"/>
              <a:t>Low income </a:t>
            </a:r>
          </a:p>
          <a:p>
            <a:pPr lvl="1"/>
            <a:r>
              <a:rPr lang="en-GB" dirty="0" smtClean="0"/>
              <a:t>WIC programme</a:t>
            </a:r>
          </a:p>
          <a:p>
            <a:pPr lvl="1"/>
            <a:r>
              <a:rPr lang="en-GB" dirty="0" smtClean="0"/>
              <a:t>Breastfeeding</a:t>
            </a:r>
          </a:p>
          <a:p>
            <a:r>
              <a:rPr lang="en-GB" dirty="0" smtClean="0"/>
              <a:t>Financial incentives </a:t>
            </a:r>
          </a:p>
          <a:p>
            <a:pPr lvl="1"/>
            <a:r>
              <a:rPr lang="en-GB" dirty="0" smtClean="0"/>
              <a:t>Monthly</a:t>
            </a:r>
          </a:p>
          <a:p>
            <a:pPr lvl="1"/>
            <a:r>
              <a:rPr lang="en-GB" dirty="0" smtClean="0"/>
              <a:t>Increasing $20 to $70 ($270 total)</a:t>
            </a:r>
          </a:p>
          <a:p>
            <a:r>
              <a:rPr lang="en-GB" dirty="0" smtClean="0"/>
              <a:t>Contingent on </a:t>
            </a:r>
            <a:r>
              <a:rPr lang="en-GB" dirty="0"/>
              <a:t>o</a:t>
            </a:r>
            <a:r>
              <a:rPr lang="en-GB" dirty="0" smtClean="0"/>
              <a:t>bserved breastfeeding</a:t>
            </a:r>
            <a:endParaRPr lang="en-GB" dirty="0"/>
          </a:p>
        </p:txBody>
      </p:sp>
      <p:sp>
        <p:nvSpPr>
          <p:cNvPr id="4" name="Slide Number Placeholder 3"/>
          <p:cNvSpPr>
            <a:spLocks noGrp="1"/>
          </p:cNvSpPr>
          <p:nvPr>
            <p:ph type="sldNum" sz="quarter" idx="12"/>
          </p:nvPr>
        </p:nvSpPr>
        <p:spPr/>
        <p:txBody>
          <a:bodyPr/>
          <a:lstStyle/>
          <a:p>
            <a:fld id="{278F26AF-AC07-4DBB-BAB5-1D8228F29852}" type="slidenum">
              <a:rPr lang="en-GB" smtClean="0"/>
              <a:t>32</a:t>
            </a:fld>
            <a:endParaRPr lang="en-GB"/>
          </a:p>
        </p:txBody>
      </p:sp>
      <p:sp>
        <p:nvSpPr>
          <p:cNvPr id="6" name="Rectangle 5"/>
          <p:cNvSpPr/>
          <p:nvPr/>
        </p:nvSpPr>
        <p:spPr>
          <a:xfrm>
            <a:off x="611560" y="4227934"/>
            <a:ext cx="3600400" cy="369332"/>
          </a:xfrm>
          <a:prstGeom prst="rect">
            <a:avLst/>
          </a:prstGeom>
        </p:spPr>
        <p:txBody>
          <a:bodyPr wrap="square">
            <a:spAutoFit/>
          </a:bodyPr>
          <a:lstStyle/>
          <a:p>
            <a:r>
              <a:rPr lang="en-GB" dirty="0" smtClean="0"/>
              <a:t>Yukiko Washio, </a:t>
            </a:r>
            <a:r>
              <a:rPr lang="en-GB" dirty="0" err="1"/>
              <a:t>Pediatrics</a:t>
            </a:r>
            <a:r>
              <a:rPr lang="en-GB" dirty="0"/>
              <a:t>. </a:t>
            </a:r>
            <a:r>
              <a:rPr lang="en-GB" dirty="0" smtClean="0"/>
              <a:t>2017</a:t>
            </a:r>
            <a:endParaRPr lang="en-GB" dirty="0"/>
          </a:p>
        </p:txBody>
      </p:sp>
      <p:pic>
        <p:nvPicPr>
          <p:cNvPr id="1027"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05733" y="1203598"/>
            <a:ext cx="4366267"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530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USA research</a:t>
            </a:r>
            <a:endParaRPr lang="en-GB" dirty="0"/>
          </a:p>
        </p:txBody>
      </p:sp>
      <p:sp>
        <p:nvSpPr>
          <p:cNvPr id="4" name="Slide Number Placeholder 3"/>
          <p:cNvSpPr>
            <a:spLocks noGrp="1"/>
          </p:cNvSpPr>
          <p:nvPr>
            <p:ph type="sldNum" sz="quarter" idx="12"/>
          </p:nvPr>
        </p:nvSpPr>
        <p:spPr/>
        <p:txBody>
          <a:bodyPr/>
          <a:lstStyle/>
          <a:p>
            <a:fld id="{278F26AF-AC07-4DBB-BAB5-1D8228F29852}" type="slidenum">
              <a:rPr lang="en-GB" smtClean="0"/>
              <a:t>33</a:t>
            </a:fld>
            <a:endParaRPr lang="en-GB"/>
          </a:p>
        </p:txBody>
      </p:sp>
      <p:pic>
        <p:nvPicPr>
          <p:cNvPr id="3074" name="Picture 2"/>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24714" b="64238"/>
          <a:stretch/>
        </p:blipFill>
        <p:spPr bwMode="auto">
          <a:xfrm>
            <a:off x="3851920" y="1203598"/>
            <a:ext cx="3686441" cy="3531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sz="half" idx="1"/>
          </p:nvPr>
        </p:nvSpPr>
        <p:spPr>
          <a:xfrm>
            <a:off x="457200" y="1200151"/>
            <a:ext cx="3250704" cy="3394472"/>
          </a:xfrm>
        </p:spPr>
        <p:txBody>
          <a:bodyPr/>
          <a:lstStyle/>
          <a:p>
            <a:r>
              <a:rPr lang="en-GB" dirty="0" smtClean="0"/>
              <a:t>Individual recruitment</a:t>
            </a:r>
          </a:p>
          <a:p>
            <a:r>
              <a:rPr lang="en-GB" dirty="0" smtClean="0"/>
              <a:t>N=36 recruited</a:t>
            </a:r>
            <a:endParaRPr lang="en-GB" dirty="0"/>
          </a:p>
        </p:txBody>
      </p:sp>
    </p:spTree>
    <p:extLst>
      <p:ext uri="{BB962C8B-B14F-4D97-AF65-F5344CB8AC3E}">
        <p14:creationId xmlns:p14="http://schemas.microsoft.com/office/powerpoint/2010/main" val="41787727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Results</a:t>
            </a:r>
            <a:endParaRPr lang="en-GB" dirty="0"/>
          </a:p>
        </p:txBody>
      </p:sp>
      <p:sp>
        <p:nvSpPr>
          <p:cNvPr id="5" name="Slide Number Placeholder 4"/>
          <p:cNvSpPr>
            <a:spLocks noGrp="1"/>
          </p:cNvSpPr>
          <p:nvPr>
            <p:ph type="sldNum" sz="quarter" idx="12"/>
          </p:nvPr>
        </p:nvSpPr>
        <p:spPr/>
        <p:txBody>
          <a:bodyPr/>
          <a:lstStyle/>
          <a:p>
            <a:fld id="{278F26AF-AC07-4DBB-BAB5-1D8228F29852}" type="slidenum">
              <a:rPr lang="en-GB" smtClean="0"/>
              <a:t>34</a:t>
            </a:fld>
            <a:endParaRPr lang="en-GB"/>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1203598"/>
            <a:ext cx="7488832"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6810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Financial incentives for breastfeeding</a:t>
            </a:r>
            <a:endParaRPr lang="en-GB" dirty="0"/>
          </a:p>
        </p:txBody>
      </p:sp>
      <p:sp>
        <p:nvSpPr>
          <p:cNvPr id="3" name="Content Placeholder 2"/>
          <p:cNvSpPr>
            <a:spLocks noGrp="1"/>
          </p:cNvSpPr>
          <p:nvPr>
            <p:ph idx="1"/>
          </p:nvPr>
        </p:nvSpPr>
        <p:spPr/>
        <p:txBody>
          <a:bodyPr>
            <a:normAutofit/>
          </a:bodyPr>
          <a:lstStyle/>
          <a:p>
            <a:r>
              <a:rPr lang="en-GB" dirty="0"/>
              <a:t>USA </a:t>
            </a:r>
            <a:endParaRPr lang="en-GB" dirty="0" smtClean="0"/>
          </a:p>
          <a:p>
            <a:pPr lvl="1"/>
            <a:r>
              <a:rPr lang="en-GB" dirty="0" smtClean="0"/>
              <a:t>Maintaining </a:t>
            </a:r>
            <a:r>
              <a:rPr lang="en-GB" dirty="0"/>
              <a:t>breastfeeding </a:t>
            </a:r>
            <a:r>
              <a:rPr lang="en-GB" dirty="0" smtClean="0"/>
              <a:t>RCT with low income mothers </a:t>
            </a:r>
            <a:r>
              <a:rPr lang="en-GB" dirty="0"/>
              <a:t>on WIC programme </a:t>
            </a:r>
            <a:r>
              <a:rPr lang="en-GB" dirty="0" smtClean="0"/>
              <a:t>(</a:t>
            </a:r>
            <a:r>
              <a:rPr lang="en-GB" dirty="0" err="1" smtClean="0"/>
              <a:t>Pediatrics</a:t>
            </a:r>
            <a:r>
              <a:rPr lang="en-GB" dirty="0" smtClean="0"/>
              <a:t>, 2017)</a:t>
            </a:r>
          </a:p>
          <a:p>
            <a:pPr lvl="1"/>
            <a:r>
              <a:rPr lang="en-GB" dirty="0" smtClean="0"/>
              <a:t>NIH </a:t>
            </a:r>
            <a:r>
              <a:rPr lang="en-GB" dirty="0"/>
              <a:t>full </a:t>
            </a:r>
            <a:r>
              <a:rPr lang="en-GB" dirty="0" smtClean="0"/>
              <a:t>trial (2019-2023)</a:t>
            </a:r>
            <a:endParaRPr lang="en-GB" sz="1800" dirty="0" smtClean="0"/>
          </a:p>
          <a:p>
            <a:endParaRPr lang="en-GB" dirty="0"/>
          </a:p>
          <a:p>
            <a:endParaRPr lang="en-GB" dirty="0"/>
          </a:p>
        </p:txBody>
      </p:sp>
      <p:sp>
        <p:nvSpPr>
          <p:cNvPr id="4" name="Slide Number Placeholder 3"/>
          <p:cNvSpPr>
            <a:spLocks noGrp="1"/>
          </p:cNvSpPr>
          <p:nvPr>
            <p:ph type="sldNum" sz="quarter" idx="12"/>
          </p:nvPr>
        </p:nvSpPr>
        <p:spPr/>
        <p:txBody>
          <a:bodyPr/>
          <a:lstStyle/>
          <a:p>
            <a:fld id="{278F26AF-AC07-4DBB-BAB5-1D8228F29852}" type="slidenum">
              <a:rPr lang="en-GB" smtClean="0"/>
              <a:t>35</a:t>
            </a:fld>
            <a:endParaRPr lang="en-GB"/>
          </a:p>
        </p:txBody>
      </p:sp>
    </p:spTree>
    <p:extLst>
      <p:ext uri="{BB962C8B-B14F-4D97-AF65-F5344CB8AC3E}">
        <p14:creationId xmlns:p14="http://schemas.microsoft.com/office/powerpoint/2010/main" val="178414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Financial incentives for breastfeeding</a:t>
            </a:r>
            <a:endParaRPr lang="en-GB" dirty="0"/>
          </a:p>
        </p:txBody>
      </p:sp>
      <p:sp>
        <p:nvSpPr>
          <p:cNvPr id="3" name="Content Placeholder 2"/>
          <p:cNvSpPr>
            <a:spLocks noGrp="1"/>
          </p:cNvSpPr>
          <p:nvPr>
            <p:ph idx="1"/>
          </p:nvPr>
        </p:nvSpPr>
        <p:spPr/>
        <p:txBody>
          <a:bodyPr>
            <a:normAutofit/>
          </a:bodyPr>
          <a:lstStyle/>
          <a:p>
            <a:r>
              <a:rPr lang="en-GB" dirty="0" smtClean="0"/>
              <a:t>UK</a:t>
            </a:r>
          </a:p>
          <a:p>
            <a:pPr lvl="1"/>
            <a:r>
              <a:rPr lang="en-GB" dirty="0" smtClean="0"/>
              <a:t>NOSH Trial (JAMA 2017)</a:t>
            </a:r>
            <a:endParaRPr lang="en-GB" sz="1800" dirty="0" smtClean="0"/>
          </a:p>
          <a:p>
            <a:pPr lvl="1"/>
            <a:r>
              <a:rPr lang="en-GB" dirty="0" smtClean="0">
                <a:solidFill>
                  <a:srgbClr val="FF0000"/>
                </a:solidFill>
              </a:rPr>
              <a:t>Barnsley Family Nurse Partnership </a:t>
            </a:r>
            <a:r>
              <a:rPr lang="en-GB" dirty="0">
                <a:solidFill>
                  <a:srgbClr val="FF0000"/>
                </a:solidFill>
              </a:rPr>
              <a:t>(Journal of Health Visiting 2017) </a:t>
            </a:r>
          </a:p>
          <a:p>
            <a:endParaRPr lang="en-GB" dirty="0"/>
          </a:p>
          <a:p>
            <a:endParaRPr lang="en-GB" dirty="0"/>
          </a:p>
        </p:txBody>
      </p:sp>
      <p:sp>
        <p:nvSpPr>
          <p:cNvPr id="4" name="Slide Number Placeholder 3"/>
          <p:cNvSpPr>
            <a:spLocks noGrp="1"/>
          </p:cNvSpPr>
          <p:nvPr>
            <p:ph type="sldNum" sz="quarter" idx="12"/>
          </p:nvPr>
        </p:nvSpPr>
        <p:spPr/>
        <p:txBody>
          <a:bodyPr/>
          <a:lstStyle/>
          <a:p>
            <a:fld id="{278F26AF-AC07-4DBB-BAB5-1D8228F29852}" type="slidenum">
              <a:rPr lang="en-GB" smtClean="0"/>
              <a:t>36</a:t>
            </a:fld>
            <a:endParaRPr lang="en-GB"/>
          </a:p>
        </p:txBody>
      </p:sp>
    </p:spTree>
    <p:extLst>
      <p:ext uri="{BB962C8B-B14F-4D97-AF65-F5344CB8AC3E}">
        <p14:creationId xmlns:p14="http://schemas.microsoft.com/office/powerpoint/2010/main" val="29925721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78F26AF-AC07-4DBB-BAB5-1D8228F29852}" type="slidenum">
              <a:rPr lang="en-GB" smtClean="0"/>
              <a:t>37</a:t>
            </a:fld>
            <a:endParaRPr lang="en-GB"/>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2336" t="28859" r="40304" b="8459"/>
          <a:stretch/>
        </p:blipFill>
        <p:spPr bwMode="auto">
          <a:xfrm>
            <a:off x="659218" y="555526"/>
            <a:ext cx="7549117"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48444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78F26AF-AC07-4DBB-BAB5-1D8228F29852}" type="slidenum">
              <a:rPr lang="en-GB" smtClean="0"/>
              <a:t>38</a:t>
            </a:fld>
            <a:endParaRPr lang="en-GB"/>
          </a:p>
        </p:txBody>
      </p:sp>
      <p:sp>
        <p:nvSpPr>
          <p:cNvPr id="9" name="Content Placeholder 8"/>
          <p:cNvSpPr>
            <a:spLocks noGrp="1"/>
          </p:cNvSpPr>
          <p:nvPr>
            <p:ph sz="half" idx="4294967295"/>
          </p:nvPr>
        </p:nvSpPr>
        <p:spPr>
          <a:xfrm>
            <a:off x="1979712" y="1200151"/>
            <a:ext cx="4968552" cy="3249613"/>
          </a:xfrm>
        </p:spPr>
        <p:txBody>
          <a:bodyPr>
            <a:normAutofit fontScale="92500" lnSpcReduction="10000"/>
          </a:bodyPr>
          <a:lstStyle/>
          <a:p>
            <a:r>
              <a:rPr lang="en-GB" i="1" dirty="0" smtClean="0"/>
              <a:t>“Its </a:t>
            </a:r>
            <a:r>
              <a:rPr lang="en-GB" i="1" dirty="0"/>
              <a:t>obvious that its cost effective but there is no political traction </a:t>
            </a:r>
            <a:r>
              <a:rPr lang="en-GB" i="1" dirty="0" smtClean="0"/>
              <a:t>….x thinks </a:t>
            </a:r>
            <a:r>
              <a:rPr lang="en-GB" i="1" dirty="0"/>
              <a:t>people should not be paid to do what they should already be </a:t>
            </a:r>
            <a:r>
              <a:rPr lang="en-GB" i="1" dirty="0" smtClean="0"/>
              <a:t>doing”</a:t>
            </a:r>
          </a:p>
          <a:p>
            <a:pPr marL="0" indent="0" algn="r">
              <a:buNone/>
            </a:pPr>
            <a:r>
              <a:rPr lang="en-GB" i="1" dirty="0" smtClean="0"/>
              <a:t>Director of Public Health</a:t>
            </a:r>
            <a:endParaRPr lang="en-GB" i="1" dirty="0"/>
          </a:p>
        </p:txBody>
      </p:sp>
    </p:spTree>
    <p:extLst>
      <p:ext uri="{BB962C8B-B14F-4D97-AF65-F5344CB8AC3E}">
        <p14:creationId xmlns:p14="http://schemas.microsoft.com/office/powerpoint/2010/main" val="97476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Four forms of social support</a:t>
            </a:r>
            <a:endParaRPr lang="en-GB" dirty="0"/>
          </a:p>
        </p:txBody>
      </p:sp>
      <p:sp>
        <p:nvSpPr>
          <p:cNvPr id="3" name="Content Placeholder 2"/>
          <p:cNvSpPr>
            <a:spLocks noGrp="1"/>
          </p:cNvSpPr>
          <p:nvPr>
            <p:ph idx="1"/>
          </p:nvPr>
        </p:nvSpPr>
        <p:spPr>
          <a:xfrm>
            <a:off x="457200" y="1131590"/>
            <a:ext cx="8229600" cy="3888431"/>
          </a:xfrm>
        </p:spPr>
        <p:txBody>
          <a:bodyPr>
            <a:normAutofit fontScale="77500" lnSpcReduction="20000"/>
          </a:bodyPr>
          <a:lstStyle/>
          <a:p>
            <a:pPr marL="0" indent="0">
              <a:buNone/>
            </a:pPr>
            <a:r>
              <a:rPr lang="en-GB" b="1" dirty="0"/>
              <a:t>I</a:t>
            </a:r>
            <a:r>
              <a:rPr lang="en-GB" b="1" dirty="0" smtClean="0"/>
              <a:t>nstrumental </a:t>
            </a:r>
            <a:r>
              <a:rPr lang="en-GB" b="1" dirty="0"/>
              <a:t>support </a:t>
            </a:r>
            <a:r>
              <a:rPr lang="en-GB" dirty="0"/>
              <a:t>(enabling/ </a:t>
            </a:r>
            <a:r>
              <a:rPr lang="en-GB" dirty="0" smtClean="0"/>
              <a:t>empowering nature </a:t>
            </a:r>
            <a:r>
              <a:rPr lang="en-GB" dirty="0"/>
              <a:t>of money to obtain resources required to breastfeed</a:t>
            </a:r>
            <a:r>
              <a:rPr lang="en-GB" dirty="0" smtClean="0"/>
              <a:t>)</a:t>
            </a:r>
          </a:p>
          <a:p>
            <a:pPr marL="0" indent="0">
              <a:buNone/>
            </a:pPr>
            <a:r>
              <a:rPr lang="en-GB" b="1" dirty="0"/>
              <a:t>I</a:t>
            </a:r>
            <a:r>
              <a:rPr lang="en-GB" b="1" dirty="0" smtClean="0"/>
              <a:t>nformational </a:t>
            </a:r>
            <a:r>
              <a:rPr lang="en-GB" b="1" dirty="0"/>
              <a:t>support </a:t>
            </a:r>
            <a:r>
              <a:rPr lang="en-GB" dirty="0"/>
              <a:t>(the </a:t>
            </a:r>
            <a:r>
              <a:rPr lang="en-GB" dirty="0" smtClean="0"/>
              <a:t>scheme booklet </a:t>
            </a:r>
            <a:r>
              <a:rPr lang="en-GB" dirty="0"/>
              <a:t>providing information about the value of breastfeeding and where to seek support </a:t>
            </a:r>
            <a:r>
              <a:rPr lang="en-GB" dirty="0" smtClean="0"/>
              <a:t>to breastfeed</a:t>
            </a:r>
            <a:r>
              <a:rPr lang="en-GB" dirty="0"/>
              <a:t>), </a:t>
            </a:r>
            <a:endParaRPr lang="en-GB" dirty="0" smtClean="0"/>
          </a:p>
          <a:p>
            <a:pPr marL="0" indent="0">
              <a:buNone/>
            </a:pPr>
            <a:r>
              <a:rPr lang="en-GB" b="1" dirty="0" smtClean="0"/>
              <a:t>Emotional </a:t>
            </a:r>
            <a:r>
              <a:rPr lang="en-GB" b="1" dirty="0"/>
              <a:t>support </a:t>
            </a:r>
            <a:r>
              <a:rPr lang="en-GB" dirty="0"/>
              <a:t>(women felt valued by the vouchers and the 'congratulation' </a:t>
            </a:r>
            <a:r>
              <a:rPr lang="en-GB" dirty="0" smtClean="0"/>
              <a:t>letters accompanying </a:t>
            </a:r>
            <a:r>
              <a:rPr lang="en-GB" dirty="0"/>
              <a:t>them</a:t>
            </a:r>
            <a:r>
              <a:rPr lang="en-GB" dirty="0" smtClean="0"/>
              <a:t>)</a:t>
            </a:r>
          </a:p>
          <a:p>
            <a:pPr marL="0" indent="0">
              <a:buNone/>
            </a:pPr>
            <a:r>
              <a:rPr lang="en-GB" b="1" dirty="0" smtClean="0"/>
              <a:t>Appraisal </a:t>
            </a:r>
            <a:r>
              <a:rPr lang="en-GB" b="1" dirty="0"/>
              <a:t>support </a:t>
            </a:r>
            <a:r>
              <a:rPr lang="en-GB" dirty="0"/>
              <a:t>(offering the vouchers at different time points </a:t>
            </a:r>
            <a:r>
              <a:rPr lang="en-GB" dirty="0" smtClean="0"/>
              <a:t>helped women </a:t>
            </a:r>
            <a:r>
              <a:rPr lang="en-GB" dirty="0"/>
              <a:t>set breastfeeding </a:t>
            </a:r>
            <a:r>
              <a:rPr lang="en-GB" dirty="0" smtClean="0"/>
              <a:t>)</a:t>
            </a:r>
          </a:p>
          <a:p>
            <a:pPr marL="0" indent="0">
              <a:buNone/>
            </a:pPr>
            <a:endParaRPr lang="en-GB" dirty="0" smtClean="0"/>
          </a:p>
          <a:p>
            <a:pPr marL="0" indent="0" algn="r">
              <a:buNone/>
            </a:pPr>
            <a:r>
              <a:rPr lang="en-GB" dirty="0"/>
              <a:t>Theory of social support (House, 1981)</a:t>
            </a:r>
          </a:p>
        </p:txBody>
      </p:sp>
      <p:sp>
        <p:nvSpPr>
          <p:cNvPr id="4" name="Slide Number Placeholder 3"/>
          <p:cNvSpPr>
            <a:spLocks noGrp="1"/>
          </p:cNvSpPr>
          <p:nvPr>
            <p:ph type="sldNum" sz="quarter" idx="12"/>
          </p:nvPr>
        </p:nvSpPr>
        <p:spPr/>
        <p:txBody>
          <a:bodyPr/>
          <a:lstStyle/>
          <a:p>
            <a:fld id="{278F26AF-AC07-4DBB-BAB5-1D8228F29852}" type="slidenum">
              <a:rPr lang="en-GB" smtClean="0"/>
              <a:t>39</a:t>
            </a:fld>
            <a:endParaRPr lang="en-GB"/>
          </a:p>
        </p:txBody>
      </p:sp>
    </p:spTree>
    <p:extLst>
      <p:ext uri="{BB962C8B-B14F-4D97-AF65-F5344CB8AC3E}">
        <p14:creationId xmlns:p14="http://schemas.microsoft.com/office/powerpoint/2010/main" val="192307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beginning</a:t>
            </a:r>
            <a:endParaRPr lang="en-GB" dirty="0"/>
          </a:p>
        </p:txBody>
      </p:sp>
      <p:sp>
        <p:nvSpPr>
          <p:cNvPr id="4" name="Slide Number Placeholder 3"/>
          <p:cNvSpPr>
            <a:spLocks noGrp="1"/>
          </p:cNvSpPr>
          <p:nvPr>
            <p:ph type="sldNum" sz="quarter" idx="12"/>
          </p:nvPr>
        </p:nvSpPr>
        <p:spPr/>
        <p:txBody>
          <a:bodyPr/>
          <a:lstStyle/>
          <a:p>
            <a:fld id="{278F26AF-AC07-4DBB-BAB5-1D8228F29852}" type="slidenum">
              <a:rPr lang="en-GB" smtClean="0"/>
              <a:t>4</a:t>
            </a:fld>
            <a:endParaRPr lang="en-GB"/>
          </a:p>
        </p:txBody>
      </p:sp>
      <p:pic>
        <p:nvPicPr>
          <p:cNvPr id="102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47950" y="1658937"/>
            <a:ext cx="3848100" cy="247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75146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483768" y="339502"/>
            <a:ext cx="4104456"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278F26AF-AC07-4DBB-BAB5-1D8228F29852}" type="slidenum">
              <a:rPr lang="en-GB" smtClean="0"/>
              <a:t>40</a:t>
            </a:fld>
            <a:endParaRPr lang="en-GB"/>
          </a:p>
        </p:txBody>
      </p:sp>
    </p:spTree>
    <p:extLst>
      <p:ext uri="{BB962C8B-B14F-4D97-AF65-F5344CB8AC3E}">
        <p14:creationId xmlns:p14="http://schemas.microsoft.com/office/powerpoint/2010/main" val="4651938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next?</a:t>
            </a:r>
            <a:endParaRPr lang="en-GB" dirty="0"/>
          </a:p>
        </p:txBody>
      </p:sp>
      <p:sp>
        <p:nvSpPr>
          <p:cNvPr id="4" name="Slide Number Placeholder 3"/>
          <p:cNvSpPr>
            <a:spLocks noGrp="1"/>
          </p:cNvSpPr>
          <p:nvPr>
            <p:ph type="sldNum" sz="quarter" idx="12"/>
          </p:nvPr>
        </p:nvSpPr>
        <p:spPr/>
        <p:txBody>
          <a:bodyPr/>
          <a:lstStyle/>
          <a:p>
            <a:fld id="{278F26AF-AC07-4DBB-BAB5-1D8228F29852}" type="slidenum">
              <a:rPr lang="en-GB" smtClean="0"/>
              <a:t>41</a:t>
            </a:fld>
            <a:endParaRPr lang="en-GB"/>
          </a:p>
        </p:txBody>
      </p:sp>
      <p:pic>
        <p:nvPicPr>
          <p:cNvPr id="2050" name="Picture 2" descr="Image result for tang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856" y="2139702"/>
            <a:ext cx="2232248" cy="1296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7249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555526"/>
            <a:ext cx="8229600" cy="507702"/>
          </a:xfrm>
        </p:spPr>
        <p:txBody>
          <a:bodyPr>
            <a:normAutofit fontScale="90000"/>
          </a:bodyPr>
          <a:lstStyle/>
          <a:p>
            <a:r>
              <a:rPr lang="en-GB" dirty="0" smtClean="0"/>
              <a:t>The plan - Valuing Breastfeeding</a:t>
            </a:r>
            <a:endParaRPr lang="en-GB" dirty="0"/>
          </a:p>
        </p:txBody>
      </p:sp>
      <p:sp>
        <p:nvSpPr>
          <p:cNvPr id="2" name="Content Placeholder 1"/>
          <p:cNvSpPr>
            <a:spLocks noGrp="1"/>
          </p:cNvSpPr>
          <p:nvPr>
            <p:ph idx="1"/>
          </p:nvPr>
        </p:nvSpPr>
        <p:spPr/>
        <p:txBody>
          <a:bodyPr>
            <a:normAutofit/>
          </a:bodyPr>
          <a:lstStyle/>
          <a:p>
            <a:r>
              <a:rPr lang="en-GB" dirty="0" smtClean="0"/>
              <a:t>5 year research programme </a:t>
            </a:r>
          </a:p>
          <a:p>
            <a:r>
              <a:rPr lang="en-GB" dirty="0"/>
              <a:t>England, Scotland, Northern </a:t>
            </a:r>
            <a:r>
              <a:rPr lang="en-GB" dirty="0" smtClean="0"/>
              <a:t>Ireland</a:t>
            </a:r>
          </a:p>
          <a:p>
            <a:pPr marL="0" indent="0">
              <a:buNone/>
            </a:pPr>
            <a:endParaRPr lang="en-GB" dirty="0"/>
          </a:p>
        </p:txBody>
      </p:sp>
      <p:sp>
        <p:nvSpPr>
          <p:cNvPr id="4" name="Slide Number Placeholder 3"/>
          <p:cNvSpPr>
            <a:spLocks noGrp="1"/>
          </p:cNvSpPr>
          <p:nvPr>
            <p:ph type="sldNum" sz="quarter" idx="12"/>
          </p:nvPr>
        </p:nvSpPr>
        <p:spPr/>
        <p:txBody>
          <a:bodyPr/>
          <a:lstStyle/>
          <a:p>
            <a:fld id="{278F26AF-AC07-4DBB-BAB5-1D8228F29852}" type="slidenum">
              <a:rPr lang="en-GB" smtClean="0"/>
              <a:t>42</a:t>
            </a:fld>
            <a:endParaRPr lang="en-GB"/>
          </a:p>
        </p:txBody>
      </p:sp>
    </p:spTree>
    <p:extLst>
      <p:ext uri="{BB962C8B-B14F-4D97-AF65-F5344CB8AC3E}">
        <p14:creationId xmlns:p14="http://schemas.microsoft.com/office/powerpoint/2010/main" val="46874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55526"/>
            <a:ext cx="8229600" cy="857250"/>
          </a:xfrm>
        </p:spPr>
        <p:txBody>
          <a:bodyPr/>
          <a:lstStyle/>
          <a:p>
            <a:r>
              <a:rPr lang="en-GB" dirty="0" smtClean="0"/>
              <a:t>Goals</a:t>
            </a:r>
            <a:endParaRPr lang="en-GB" dirty="0"/>
          </a:p>
        </p:txBody>
      </p:sp>
      <p:sp>
        <p:nvSpPr>
          <p:cNvPr id="3" name="Content Placeholder 2"/>
          <p:cNvSpPr>
            <a:spLocks noGrp="1"/>
          </p:cNvSpPr>
          <p:nvPr>
            <p:ph idx="1"/>
          </p:nvPr>
        </p:nvSpPr>
        <p:spPr/>
        <p:txBody>
          <a:bodyPr>
            <a:normAutofit fontScale="85000" lnSpcReduction="20000"/>
          </a:bodyPr>
          <a:lstStyle/>
          <a:p>
            <a:pPr marL="0" indent="0" algn="ctr">
              <a:buNone/>
            </a:pPr>
            <a:endParaRPr lang="en-GB" b="1" dirty="0" smtClean="0"/>
          </a:p>
          <a:p>
            <a:r>
              <a:rPr lang="en-GB" dirty="0" smtClean="0"/>
              <a:t>To </a:t>
            </a:r>
            <a:r>
              <a:rPr lang="en-GB" dirty="0"/>
              <a:t>identify an optimally targeted and cost-effective financial incentive scheme to increase breastfeeding across the </a:t>
            </a:r>
            <a:r>
              <a:rPr lang="en-GB" dirty="0" smtClean="0"/>
              <a:t>UK </a:t>
            </a:r>
            <a:endParaRPr lang="en-GB" dirty="0"/>
          </a:p>
          <a:p>
            <a:r>
              <a:rPr lang="en-GB" dirty="0" smtClean="0"/>
              <a:t>Study the impact of financial incentives for breastfeeding on multiple levels within the UK Infant Feeding complex system</a:t>
            </a:r>
          </a:p>
          <a:p>
            <a:r>
              <a:rPr lang="en-GB" dirty="0"/>
              <a:t>I</a:t>
            </a:r>
            <a:r>
              <a:rPr lang="en-GB" dirty="0" smtClean="0"/>
              <a:t>nform </a:t>
            </a:r>
            <a:r>
              <a:rPr lang="en-GB" dirty="0"/>
              <a:t>UK decision makers about a range of  financial incentive policy options</a:t>
            </a:r>
          </a:p>
          <a:p>
            <a:endParaRPr lang="en-GB" dirty="0"/>
          </a:p>
          <a:p>
            <a:endParaRPr lang="en-GB" dirty="0"/>
          </a:p>
        </p:txBody>
      </p:sp>
      <p:sp>
        <p:nvSpPr>
          <p:cNvPr id="4" name="Slide Number Placeholder 3"/>
          <p:cNvSpPr>
            <a:spLocks noGrp="1"/>
          </p:cNvSpPr>
          <p:nvPr>
            <p:ph type="sldNum" sz="quarter" idx="12"/>
          </p:nvPr>
        </p:nvSpPr>
        <p:spPr/>
        <p:txBody>
          <a:bodyPr/>
          <a:lstStyle/>
          <a:p>
            <a:fld id="{278F26AF-AC07-4DBB-BAB5-1D8228F29852}" type="slidenum">
              <a:rPr lang="en-GB" smtClean="0"/>
              <a:t>43</a:t>
            </a:fld>
            <a:endParaRPr lang="en-GB"/>
          </a:p>
        </p:txBody>
      </p:sp>
    </p:spTree>
    <p:extLst>
      <p:ext uri="{BB962C8B-B14F-4D97-AF65-F5344CB8AC3E}">
        <p14:creationId xmlns:p14="http://schemas.microsoft.com/office/powerpoint/2010/main" val="108419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Year 1</a:t>
            </a:r>
            <a:endParaRPr lang="en-GB" dirty="0"/>
          </a:p>
        </p:txBody>
      </p:sp>
      <p:sp>
        <p:nvSpPr>
          <p:cNvPr id="3" name="Content Placeholder 2"/>
          <p:cNvSpPr>
            <a:spLocks noGrp="1"/>
          </p:cNvSpPr>
          <p:nvPr>
            <p:ph idx="1"/>
          </p:nvPr>
        </p:nvSpPr>
        <p:spPr/>
        <p:txBody>
          <a:bodyPr>
            <a:normAutofit/>
          </a:bodyPr>
          <a:lstStyle/>
          <a:p>
            <a:r>
              <a:rPr lang="en-GB" dirty="0" smtClean="0"/>
              <a:t>Work </a:t>
            </a:r>
            <a:r>
              <a:rPr lang="en-GB" dirty="0"/>
              <a:t>with a wide range of stakeholders in infant </a:t>
            </a:r>
            <a:r>
              <a:rPr lang="en-GB" dirty="0" smtClean="0"/>
              <a:t>feeding to develop the different financial incentive based intervention and refine the research design.</a:t>
            </a:r>
            <a:endParaRPr lang="en-GB" dirty="0"/>
          </a:p>
          <a:p>
            <a:endParaRPr lang="en-GB" dirty="0"/>
          </a:p>
        </p:txBody>
      </p:sp>
      <p:sp>
        <p:nvSpPr>
          <p:cNvPr id="4" name="Slide Number Placeholder 3"/>
          <p:cNvSpPr>
            <a:spLocks noGrp="1"/>
          </p:cNvSpPr>
          <p:nvPr>
            <p:ph type="sldNum" sz="quarter" idx="12"/>
          </p:nvPr>
        </p:nvSpPr>
        <p:spPr/>
        <p:txBody>
          <a:bodyPr/>
          <a:lstStyle/>
          <a:p>
            <a:fld id="{278F26AF-AC07-4DBB-BAB5-1D8228F29852}" type="slidenum">
              <a:rPr lang="en-GB" smtClean="0"/>
              <a:t>44</a:t>
            </a:fld>
            <a:endParaRPr lang="en-GB"/>
          </a:p>
        </p:txBody>
      </p:sp>
    </p:spTree>
    <p:extLst>
      <p:ext uri="{BB962C8B-B14F-4D97-AF65-F5344CB8AC3E}">
        <p14:creationId xmlns:p14="http://schemas.microsoft.com/office/powerpoint/2010/main" val="21793250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Years 2 - 5</a:t>
            </a:r>
            <a:endParaRPr lang="en-GB" dirty="0"/>
          </a:p>
        </p:txBody>
      </p:sp>
      <p:sp>
        <p:nvSpPr>
          <p:cNvPr id="3" name="Content Placeholder 2"/>
          <p:cNvSpPr>
            <a:spLocks noGrp="1"/>
          </p:cNvSpPr>
          <p:nvPr>
            <p:ph idx="1"/>
          </p:nvPr>
        </p:nvSpPr>
        <p:spPr/>
        <p:txBody>
          <a:bodyPr>
            <a:normAutofit fontScale="92500" lnSpcReduction="20000"/>
          </a:bodyPr>
          <a:lstStyle/>
          <a:p>
            <a:r>
              <a:rPr lang="en-GB" dirty="0" smtClean="0"/>
              <a:t>The trial – multi-arm, multi-stage trial</a:t>
            </a:r>
          </a:p>
          <a:p>
            <a:r>
              <a:rPr lang="en-GB" dirty="0" smtClean="0"/>
              <a:t>Simultaneous </a:t>
            </a:r>
            <a:r>
              <a:rPr lang="en-GB" dirty="0"/>
              <a:t>and efficient testing of multiple (different sized) financial incentives </a:t>
            </a:r>
            <a:r>
              <a:rPr lang="en-GB" dirty="0" smtClean="0"/>
              <a:t>over </a:t>
            </a:r>
            <a:r>
              <a:rPr lang="en-GB" dirty="0"/>
              <a:t>three </a:t>
            </a:r>
            <a:r>
              <a:rPr lang="en-GB" dirty="0" smtClean="0"/>
              <a:t>years</a:t>
            </a:r>
          </a:p>
          <a:p>
            <a:r>
              <a:rPr lang="en-GB" dirty="0" smtClean="0"/>
              <a:t>Stop those that are less effective</a:t>
            </a:r>
          </a:p>
          <a:p>
            <a:r>
              <a:rPr lang="en-GB" dirty="0" smtClean="0"/>
              <a:t>Continue the most promising ones</a:t>
            </a:r>
          </a:p>
          <a:p>
            <a:r>
              <a:rPr lang="en-GB" dirty="0" smtClean="0"/>
              <a:t>Stratify by population level breastfeeding rates at 6-8 weeks</a:t>
            </a:r>
          </a:p>
          <a:p>
            <a:endParaRPr lang="en-GB" dirty="0"/>
          </a:p>
        </p:txBody>
      </p:sp>
      <p:sp>
        <p:nvSpPr>
          <p:cNvPr id="4" name="Slide Number Placeholder 3"/>
          <p:cNvSpPr>
            <a:spLocks noGrp="1"/>
          </p:cNvSpPr>
          <p:nvPr>
            <p:ph type="sldNum" sz="quarter" idx="12"/>
          </p:nvPr>
        </p:nvSpPr>
        <p:spPr/>
        <p:txBody>
          <a:bodyPr/>
          <a:lstStyle/>
          <a:p>
            <a:fld id="{278F26AF-AC07-4DBB-BAB5-1D8228F29852}" type="slidenum">
              <a:rPr lang="en-GB" smtClean="0"/>
              <a:t>45</a:t>
            </a:fld>
            <a:endParaRPr lang="en-GB"/>
          </a:p>
        </p:txBody>
      </p:sp>
    </p:spTree>
    <p:extLst>
      <p:ext uri="{BB962C8B-B14F-4D97-AF65-F5344CB8AC3E}">
        <p14:creationId xmlns:p14="http://schemas.microsoft.com/office/powerpoint/2010/main" val="22138832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78F26AF-AC07-4DBB-BAB5-1D8228F29852}" type="slidenum">
              <a:rPr lang="en-GB" smtClean="0"/>
              <a:t>46</a:t>
            </a:fld>
            <a:endParaRPr lang="en-GB"/>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225" t="13477" r="20638" b="10343"/>
          <a:stretch/>
        </p:blipFill>
        <p:spPr bwMode="auto">
          <a:xfrm>
            <a:off x="179512" y="-92546"/>
            <a:ext cx="8784976"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70078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78F26AF-AC07-4DBB-BAB5-1D8228F29852}" type="slidenum">
              <a:rPr lang="en-GB" smtClean="0"/>
              <a:t>47</a:t>
            </a:fld>
            <a:endParaRPr lang="en-GB"/>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6655" t="20952" r="48613" b="25331"/>
          <a:stretch/>
        </p:blipFill>
        <p:spPr bwMode="auto">
          <a:xfrm>
            <a:off x="1979712" y="-74516"/>
            <a:ext cx="4440811" cy="5236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15505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78F26AF-AC07-4DBB-BAB5-1D8228F29852}" type="slidenum">
              <a:rPr lang="en-GB" smtClean="0"/>
              <a:t>48</a:t>
            </a:fld>
            <a:endParaRPr lang="en-GB"/>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9303" t="20952" r="63434" b="25331"/>
          <a:stretch/>
        </p:blipFill>
        <p:spPr bwMode="auto">
          <a:xfrm>
            <a:off x="2051720" y="195486"/>
            <a:ext cx="4896544"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72427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78F26AF-AC07-4DBB-BAB5-1D8228F29852}" type="slidenum">
              <a:rPr lang="en-GB" smtClean="0"/>
              <a:t>49</a:t>
            </a:fld>
            <a:endParaRPr lang="en-GB"/>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1355" t="21114" r="35193" b="25085"/>
          <a:stretch/>
        </p:blipFill>
        <p:spPr bwMode="auto">
          <a:xfrm>
            <a:off x="2051720" y="51470"/>
            <a:ext cx="4608512"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0899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Soft drinks industry levy</a:t>
            </a:r>
            <a:endParaRPr lang="en-GB" dirty="0"/>
          </a:p>
        </p:txBody>
      </p:sp>
      <p:sp>
        <p:nvSpPr>
          <p:cNvPr id="3" name="Content Placeholder 2"/>
          <p:cNvSpPr>
            <a:spLocks noGrp="1"/>
          </p:cNvSpPr>
          <p:nvPr>
            <p:ph sz="half" idx="1"/>
          </p:nvPr>
        </p:nvSpPr>
        <p:spPr/>
        <p:txBody>
          <a:bodyPr>
            <a:normAutofit fontScale="92500" lnSpcReduction="10000"/>
          </a:bodyPr>
          <a:lstStyle/>
          <a:p>
            <a:r>
              <a:rPr lang="en-GB" dirty="0" smtClean="0"/>
              <a:t>£s to create positive change in obesity system</a:t>
            </a:r>
          </a:p>
          <a:p>
            <a:r>
              <a:rPr lang="en-GB" dirty="0" smtClean="0"/>
              <a:t>Aim to prompt industry to reformulate sugar content</a:t>
            </a:r>
          </a:p>
          <a:p>
            <a:r>
              <a:rPr lang="en-GB" dirty="0" smtClean="0"/>
              <a:t>Trigger multiple reactions by stakeholders (positively impact on diet and health)</a:t>
            </a:r>
            <a:endParaRPr lang="en-GB" dirty="0"/>
          </a:p>
        </p:txBody>
      </p:sp>
      <p:sp>
        <p:nvSpPr>
          <p:cNvPr id="4" name="Slide Number Placeholder 3"/>
          <p:cNvSpPr>
            <a:spLocks noGrp="1"/>
          </p:cNvSpPr>
          <p:nvPr>
            <p:ph type="sldNum" sz="quarter" idx="12"/>
          </p:nvPr>
        </p:nvSpPr>
        <p:spPr/>
        <p:txBody>
          <a:bodyPr/>
          <a:lstStyle/>
          <a:p>
            <a:fld id="{278F26AF-AC07-4DBB-BAB5-1D8228F29852}" type="slidenum">
              <a:rPr lang="en-GB" smtClean="0"/>
              <a:t>5</a:t>
            </a:fld>
            <a:endParaRPr lang="en-GB"/>
          </a:p>
        </p:txBody>
      </p:sp>
      <p:pic>
        <p:nvPicPr>
          <p:cNvPr id="6"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148064" y="1347614"/>
            <a:ext cx="3744416"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115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78F26AF-AC07-4DBB-BAB5-1D8228F29852}" type="slidenum">
              <a:rPr lang="en-GB" smtClean="0"/>
              <a:t>50</a:t>
            </a:fld>
            <a:endParaRPr lang="en-GB"/>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64553" t="21114" r="20828" b="25085"/>
          <a:stretch/>
        </p:blipFill>
        <p:spPr bwMode="auto">
          <a:xfrm>
            <a:off x="2051720" y="267494"/>
            <a:ext cx="4826881"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1331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78F26AF-AC07-4DBB-BAB5-1D8228F29852}" type="slidenum">
              <a:rPr lang="en-GB" smtClean="0"/>
              <a:t>51</a:t>
            </a:fld>
            <a:endParaRPr lang="en-GB"/>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1225" t="74832" r="20638" b="10342"/>
          <a:stretch/>
        </p:blipFill>
        <p:spPr bwMode="auto">
          <a:xfrm>
            <a:off x="467544" y="1347614"/>
            <a:ext cx="8064896"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56660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78F26AF-AC07-4DBB-BAB5-1D8228F29852}" type="slidenum">
              <a:rPr lang="en-GB" smtClean="0"/>
              <a:t>52</a:t>
            </a:fld>
            <a:endParaRPr lang="en-GB"/>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9225" t="74832" r="48598" b="10342"/>
          <a:stretch/>
        </p:blipFill>
        <p:spPr bwMode="auto">
          <a:xfrm>
            <a:off x="1187624" y="483518"/>
            <a:ext cx="6912768"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90387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The research plan</a:t>
            </a:r>
            <a:endParaRPr lang="en-GB" dirty="0"/>
          </a:p>
        </p:txBody>
      </p:sp>
      <p:sp>
        <p:nvSpPr>
          <p:cNvPr id="3" name="Content Placeholder 2"/>
          <p:cNvSpPr>
            <a:spLocks noGrp="1"/>
          </p:cNvSpPr>
          <p:nvPr>
            <p:ph idx="1"/>
          </p:nvPr>
        </p:nvSpPr>
        <p:spPr>
          <a:xfrm>
            <a:off x="5004048" y="1419622"/>
            <a:ext cx="3826768" cy="3391025"/>
          </a:xfrm>
        </p:spPr>
        <p:txBody>
          <a:bodyPr>
            <a:normAutofit/>
          </a:bodyPr>
          <a:lstStyle/>
          <a:p>
            <a:pPr lvl="1">
              <a:buFont typeface="Arial" panose="020B0604020202020204" pitchFamily="34" charset="0"/>
              <a:buChar char="•"/>
            </a:pPr>
            <a:r>
              <a:rPr lang="en-GB" dirty="0" smtClean="0"/>
              <a:t>Field </a:t>
            </a:r>
            <a:r>
              <a:rPr lang="en-GB" dirty="0"/>
              <a:t>test </a:t>
            </a:r>
            <a:r>
              <a:rPr lang="en-GB" dirty="0" smtClean="0"/>
              <a:t>newly </a:t>
            </a:r>
            <a:r>
              <a:rPr lang="en-GB" dirty="0"/>
              <a:t>developed objective markers of breastfeeding (for use with the vouchers)</a:t>
            </a:r>
          </a:p>
          <a:p>
            <a:endParaRPr lang="en-GB" dirty="0"/>
          </a:p>
          <a:p>
            <a:endParaRPr lang="en-GB" dirty="0"/>
          </a:p>
        </p:txBody>
      </p:sp>
      <p:sp>
        <p:nvSpPr>
          <p:cNvPr id="4" name="Slide Number Placeholder 3"/>
          <p:cNvSpPr>
            <a:spLocks noGrp="1"/>
          </p:cNvSpPr>
          <p:nvPr>
            <p:ph type="sldNum" sz="quarter" idx="12"/>
          </p:nvPr>
        </p:nvSpPr>
        <p:spPr/>
        <p:txBody>
          <a:bodyPr/>
          <a:lstStyle/>
          <a:p>
            <a:fld id="{278F26AF-AC07-4DBB-BAB5-1D8228F29852}" type="slidenum">
              <a:rPr lang="en-GB" smtClean="0"/>
              <a:t>53</a:t>
            </a:fld>
            <a:endParaRPr lang="en-GB"/>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419622"/>
            <a:ext cx="4968552"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14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6D6CBFA-1648-6C46-96B8-83F10157956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r="23242"/>
          <a:stretch/>
        </p:blipFill>
        <p:spPr>
          <a:xfrm>
            <a:off x="3733800" y="937547"/>
            <a:ext cx="1126898" cy="1075404"/>
          </a:xfrm>
          <a:prstGeom prst="rect">
            <a:avLst/>
          </a:prstGeom>
          <a:ln>
            <a:noFill/>
          </a:ln>
          <a:effectLst>
            <a:softEdge rad="112500"/>
          </a:effectLst>
        </p:spPr>
      </p:pic>
      <p:sp>
        <p:nvSpPr>
          <p:cNvPr id="5" name="Text Box 13">
            <a:extLst>
              <a:ext uri="{FF2B5EF4-FFF2-40B4-BE49-F238E27FC236}">
                <a16:creationId xmlns:a16="http://schemas.microsoft.com/office/drawing/2014/main" xmlns="" id="{48B15242-AC19-F24D-816E-1A9821E8F0B0}"/>
              </a:ext>
            </a:extLst>
          </p:cNvPr>
          <p:cNvSpPr txBox="1">
            <a:spLocks noChangeArrowheads="1"/>
          </p:cNvSpPr>
          <p:nvPr/>
        </p:nvSpPr>
        <p:spPr bwMode="auto">
          <a:xfrm>
            <a:off x="762000" y="2638058"/>
            <a:ext cx="646331" cy="461665"/>
          </a:xfrm>
          <a:prstGeom prst="rect">
            <a:avLst/>
          </a:prstGeom>
          <a:noFill/>
          <a:ln w="9525">
            <a:noFill/>
            <a:miter lim="800000"/>
            <a:headEnd/>
            <a:tailEnd/>
          </a:ln>
          <a:effectLst/>
        </p:spPr>
        <p:txBody>
          <a:bodyPr wrap="none">
            <a:spAutoFit/>
          </a:bodyPr>
          <a:lstStyle/>
          <a:p>
            <a:pPr>
              <a:defRPr/>
            </a:pPr>
            <a:r>
              <a:rPr lang="en-US" sz="2400" b="1">
                <a:latin typeface="Arial" charset="0"/>
                <a:ea typeface="Arial" charset="0"/>
                <a:cs typeface="Arial" charset="0"/>
              </a:rPr>
              <a:t>Fat</a:t>
            </a:r>
          </a:p>
        </p:txBody>
      </p:sp>
      <p:sp>
        <p:nvSpPr>
          <p:cNvPr id="6" name="Text Box 14">
            <a:extLst>
              <a:ext uri="{FF2B5EF4-FFF2-40B4-BE49-F238E27FC236}">
                <a16:creationId xmlns:a16="http://schemas.microsoft.com/office/drawing/2014/main" xmlns="" id="{D180251D-C9DB-B745-A87A-1F77F7ED84EE}"/>
              </a:ext>
            </a:extLst>
          </p:cNvPr>
          <p:cNvSpPr txBox="1">
            <a:spLocks noChangeArrowheads="1"/>
          </p:cNvSpPr>
          <p:nvPr/>
        </p:nvSpPr>
        <p:spPr bwMode="auto">
          <a:xfrm>
            <a:off x="762000" y="2123708"/>
            <a:ext cx="1244251" cy="461665"/>
          </a:xfrm>
          <a:prstGeom prst="rect">
            <a:avLst/>
          </a:prstGeom>
          <a:noFill/>
          <a:ln w="9525">
            <a:noFill/>
            <a:miter lim="800000"/>
            <a:headEnd/>
            <a:tailEnd/>
          </a:ln>
          <a:effectLst/>
        </p:spPr>
        <p:txBody>
          <a:bodyPr wrap="none">
            <a:spAutoFit/>
          </a:bodyPr>
          <a:lstStyle/>
          <a:p>
            <a:pPr>
              <a:defRPr/>
            </a:pPr>
            <a:r>
              <a:rPr lang="en-US" sz="2400" b="1" dirty="0">
                <a:latin typeface="Arial" charset="0"/>
                <a:ea typeface="Arial" charset="0"/>
                <a:cs typeface="Arial" charset="0"/>
              </a:rPr>
              <a:t>Protein</a:t>
            </a:r>
          </a:p>
        </p:txBody>
      </p:sp>
      <p:sp>
        <p:nvSpPr>
          <p:cNvPr id="7" name="Text Box 15">
            <a:extLst>
              <a:ext uri="{FF2B5EF4-FFF2-40B4-BE49-F238E27FC236}">
                <a16:creationId xmlns:a16="http://schemas.microsoft.com/office/drawing/2014/main" xmlns="" id="{C7D899CD-5B0B-5E42-BF9F-69DF99D6131D}"/>
              </a:ext>
            </a:extLst>
          </p:cNvPr>
          <p:cNvSpPr txBox="1">
            <a:spLocks noChangeArrowheads="1"/>
          </p:cNvSpPr>
          <p:nvPr/>
        </p:nvSpPr>
        <p:spPr bwMode="auto">
          <a:xfrm>
            <a:off x="762001" y="3152408"/>
            <a:ext cx="1348446" cy="461665"/>
          </a:xfrm>
          <a:prstGeom prst="rect">
            <a:avLst/>
          </a:prstGeom>
          <a:noFill/>
          <a:ln w="9525">
            <a:noFill/>
            <a:miter lim="800000"/>
            <a:headEnd/>
            <a:tailEnd/>
          </a:ln>
          <a:effectLst/>
        </p:spPr>
        <p:txBody>
          <a:bodyPr wrap="none">
            <a:spAutoFit/>
          </a:bodyPr>
          <a:lstStyle/>
          <a:p>
            <a:pPr>
              <a:defRPr/>
            </a:pPr>
            <a:r>
              <a:rPr lang="en-US" sz="2400" b="1">
                <a:latin typeface="Arial" charset="0"/>
                <a:ea typeface="Arial" charset="0"/>
                <a:cs typeface="Arial" charset="0"/>
              </a:rPr>
              <a:t>Lactose</a:t>
            </a:r>
          </a:p>
        </p:txBody>
      </p:sp>
      <p:sp>
        <p:nvSpPr>
          <p:cNvPr id="8" name="Text Box 16">
            <a:extLst>
              <a:ext uri="{FF2B5EF4-FFF2-40B4-BE49-F238E27FC236}">
                <a16:creationId xmlns:a16="http://schemas.microsoft.com/office/drawing/2014/main" xmlns="" id="{81734BD9-8F1C-A54B-8E0E-D738EEB1EDA1}"/>
              </a:ext>
            </a:extLst>
          </p:cNvPr>
          <p:cNvSpPr txBox="1">
            <a:spLocks noChangeArrowheads="1"/>
          </p:cNvSpPr>
          <p:nvPr/>
        </p:nvSpPr>
        <p:spPr bwMode="auto">
          <a:xfrm>
            <a:off x="735711" y="3699309"/>
            <a:ext cx="2749471" cy="461665"/>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u="sng" dirty="0">
                <a:solidFill>
                  <a:srgbClr val="FF0000"/>
                </a:solidFill>
                <a:ea typeface="Arial" charset="0"/>
                <a:cs typeface="Arial" charset="0"/>
              </a:rPr>
              <a:t>Oligosaccharides</a:t>
            </a:r>
            <a:endParaRPr lang="en-US" b="1" dirty="0">
              <a:solidFill>
                <a:srgbClr val="FF0000"/>
              </a:solidFill>
              <a:ea typeface="Arial" charset="0"/>
              <a:cs typeface="Arial" charset="0"/>
            </a:endParaRPr>
          </a:p>
        </p:txBody>
      </p:sp>
      <p:sp>
        <p:nvSpPr>
          <p:cNvPr id="9" name="Text Box 17">
            <a:extLst>
              <a:ext uri="{FF2B5EF4-FFF2-40B4-BE49-F238E27FC236}">
                <a16:creationId xmlns:a16="http://schemas.microsoft.com/office/drawing/2014/main" xmlns="" id="{2A25402C-E3FE-1A4F-9070-9D4EE9D2F4F5}"/>
              </a:ext>
            </a:extLst>
          </p:cNvPr>
          <p:cNvSpPr txBox="1">
            <a:spLocks noChangeArrowheads="1"/>
          </p:cNvSpPr>
          <p:nvPr/>
        </p:nvSpPr>
        <p:spPr bwMode="auto">
          <a:xfrm>
            <a:off x="4038601" y="2123708"/>
            <a:ext cx="527709" cy="461665"/>
          </a:xfrm>
          <a:prstGeom prst="rect">
            <a:avLst/>
          </a:prstGeom>
          <a:noFill/>
          <a:ln w="9525">
            <a:noFill/>
            <a:miter lim="800000"/>
            <a:headEnd/>
            <a:tailEnd/>
          </a:ln>
          <a:effectLst/>
        </p:spPr>
        <p:txBody>
          <a:bodyPr wrap="none">
            <a:spAutoFit/>
          </a:bodyPr>
          <a:lstStyle/>
          <a:p>
            <a:pPr>
              <a:defRPr/>
            </a:pPr>
            <a:r>
              <a:rPr lang="en-US" sz="2400" b="1" dirty="0">
                <a:latin typeface="Arial" charset="0"/>
                <a:ea typeface="Arial" charset="0"/>
                <a:cs typeface="Arial" charset="0"/>
              </a:rPr>
              <a:t>12</a:t>
            </a:r>
          </a:p>
        </p:txBody>
      </p:sp>
      <p:sp>
        <p:nvSpPr>
          <p:cNvPr id="10" name="Text Box 20">
            <a:extLst>
              <a:ext uri="{FF2B5EF4-FFF2-40B4-BE49-F238E27FC236}">
                <a16:creationId xmlns:a16="http://schemas.microsoft.com/office/drawing/2014/main" xmlns="" id="{61F7422F-50F2-3544-91FC-37A8513E0165}"/>
              </a:ext>
            </a:extLst>
          </p:cNvPr>
          <p:cNvSpPr txBox="1">
            <a:spLocks noChangeArrowheads="1"/>
          </p:cNvSpPr>
          <p:nvPr/>
        </p:nvSpPr>
        <p:spPr bwMode="auto">
          <a:xfrm>
            <a:off x="4038601" y="2641600"/>
            <a:ext cx="527709" cy="461665"/>
          </a:xfrm>
          <a:prstGeom prst="rect">
            <a:avLst/>
          </a:prstGeom>
          <a:noFill/>
          <a:ln w="9525">
            <a:noFill/>
            <a:miter lim="800000"/>
            <a:headEnd/>
            <a:tailEnd/>
          </a:ln>
          <a:effectLst/>
        </p:spPr>
        <p:txBody>
          <a:bodyPr wrap="none">
            <a:spAutoFit/>
          </a:bodyPr>
          <a:lstStyle/>
          <a:p>
            <a:pPr>
              <a:defRPr/>
            </a:pPr>
            <a:r>
              <a:rPr lang="en-US" sz="2400" b="1" dirty="0">
                <a:latin typeface="Arial" charset="0"/>
                <a:ea typeface="Arial" charset="0"/>
                <a:cs typeface="Arial" charset="0"/>
              </a:rPr>
              <a:t>35</a:t>
            </a:r>
          </a:p>
        </p:txBody>
      </p:sp>
      <p:sp>
        <p:nvSpPr>
          <p:cNvPr id="11" name="Text Box 22">
            <a:extLst>
              <a:ext uri="{FF2B5EF4-FFF2-40B4-BE49-F238E27FC236}">
                <a16:creationId xmlns:a16="http://schemas.microsoft.com/office/drawing/2014/main" xmlns="" id="{A1212B8B-4DEB-3740-8D63-166E3A29F0A5}"/>
              </a:ext>
            </a:extLst>
          </p:cNvPr>
          <p:cNvSpPr txBox="1">
            <a:spLocks noChangeArrowheads="1"/>
          </p:cNvSpPr>
          <p:nvPr/>
        </p:nvSpPr>
        <p:spPr bwMode="auto">
          <a:xfrm>
            <a:off x="4044951" y="3155950"/>
            <a:ext cx="527709" cy="461665"/>
          </a:xfrm>
          <a:prstGeom prst="rect">
            <a:avLst/>
          </a:prstGeom>
          <a:noFill/>
          <a:ln w="9525">
            <a:noFill/>
            <a:miter lim="800000"/>
            <a:headEnd/>
            <a:tailEnd/>
          </a:ln>
          <a:effectLst/>
        </p:spPr>
        <p:txBody>
          <a:bodyPr wrap="none">
            <a:spAutoFit/>
          </a:bodyPr>
          <a:lstStyle/>
          <a:p>
            <a:pPr>
              <a:defRPr/>
            </a:pPr>
            <a:r>
              <a:rPr lang="en-US" sz="2400" b="1" dirty="0">
                <a:latin typeface="Arial" charset="0"/>
                <a:ea typeface="Arial" charset="0"/>
                <a:cs typeface="Arial" charset="0"/>
              </a:rPr>
              <a:t>65</a:t>
            </a:r>
          </a:p>
        </p:txBody>
      </p:sp>
      <p:sp>
        <p:nvSpPr>
          <p:cNvPr id="12" name="Text Box 24">
            <a:extLst>
              <a:ext uri="{FF2B5EF4-FFF2-40B4-BE49-F238E27FC236}">
                <a16:creationId xmlns:a16="http://schemas.microsoft.com/office/drawing/2014/main" xmlns="" id="{9CFE4E3E-C621-0D42-A018-23F3E8F74B7B}"/>
              </a:ext>
            </a:extLst>
          </p:cNvPr>
          <p:cNvSpPr txBox="1">
            <a:spLocks noChangeArrowheads="1"/>
          </p:cNvSpPr>
          <p:nvPr/>
        </p:nvSpPr>
        <p:spPr bwMode="auto">
          <a:xfrm>
            <a:off x="3910438" y="3658394"/>
            <a:ext cx="801823" cy="461665"/>
          </a:xfrm>
          <a:prstGeom prst="rect">
            <a:avLst/>
          </a:prstGeom>
          <a:noFill/>
          <a:ln w="9525">
            <a:noFill/>
            <a:miter lim="800000"/>
            <a:headEnd/>
            <a:tailEnd/>
          </a:ln>
          <a:effectLst/>
        </p:spPr>
        <p:txBody>
          <a:bodyPr wrap="none">
            <a:spAutoFit/>
          </a:bodyPr>
          <a:lstStyle/>
          <a:p>
            <a:pPr>
              <a:defRPr/>
            </a:pPr>
            <a:r>
              <a:rPr lang="en-US" sz="2400" b="1" dirty="0">
                <a:latin typeface="Arial" charset="0"/>
                <a:ea typeface="Arial" charset="0"/>
                <a:cs typeface="Arial" charset="0"/>
              </a:rPr>
              <a:t>5-15</a:t>
            </a:r>
          </a:p>
        </p:txBody>
      </p:sp>
      <p:grpSp>
        <p:nvGrpSpPr>
          <p:cNvPr id="14" name="Group 13">
            <a:extLst>
              <a:ext uri="{FF2B5EF4-FFF2-40B4-BE49-F238E27FC236}">
                <a16:creationId xmlns:a16="http://schemas.microsoft.com/office/drawing/2014/main" xmlns="" id="{F09F2E4C-6B21-A140-93D2-43782993C9A0}"/>
              </a:ext>
            </a:extLst>
          </p:cNvPr>
          <p:cNvGrpSpPr/>
          <p:nvPr/>
        </p:nvGrpSpPr>
        <p:grpSpPr>
          <a:xfrm>
            <a:off x="5048962" y="1203325"/>
            <a:ext cx="1450197" cy="2928640"/>
            <a:chOff x="4591761" y="1358900"/>
            <a:chExt cx="1450197" cy="3904853"/>
          </a:xfrm>
        </p:grpSpPr>
        <p:sp>
          <p:nvSpPr>
            <p:cNvPr id="15" name="Text Box 18">
              <a:extLst>
                <a:ext uri="{FF2B5EF4-FFF2-40B4-BE49-F238E27FC236}">
                  <a16:creationId xmlns:a16="http://schemas.microsoft.com/office/drawing/2014/main" xmlns="" id="{B9F4E19E-9D4F-B14E-A13E-76C8AA4CE151}"/>
                </a:ext>
              </a:extLst>
            </p:cNvPr>
            <p:cNvSpPr txBox="1">
              <a:spLocks noChangeArrowheads="1"/>
            </p:cNvSpPr>
            <p:nvPr/>
          </p:nvSpPr>
          <p:spPr bwMode="auto">
            <a:xfrm>
              <a:off x="5029200" y="2590800"/>
              <a:ext cx="527709" cy="615553"/>
            </a:xfrm>
            <a:prstGeom prst="rect">
              <a:avLst/>
            </a:prstGeom>
            <a:noFill/>
            <a:ln w="9525">
              <a:noFill/>
              <a:miter lim="800000"/>
              <a:headEnd/>
              <a:tailEnd/>
            </a:ln>
            <a:effectLst/>
          </p:spPr>
          <p:txBody>
            <a:bodyPr wrap="none">
              <a:spAutoFit/>
            </a:bodyPr>
            <a:lstStyle/>
            <a:p>
              <a:pPr>
                <a:defRPr/>
              </a:pPr>
              <a:r>
                <a:rPr lang="en-US" sz="2400" b="1" dirty="0">
                  <a:latin typeface="Arial" charset="0"/>
                  <a:ea typeface="Arial" charset="0"/>
                  <a:cs typeface="Arial" charset="0"/>
                </a:rPr>
                <a:t>35</a:t>
              </a:r>
            </a:p>
          </p:txBody>
        </p:sp>
        <p:sp>
          <p:nvSpPr>
            <p:cNvPr id="16" name="Text Box 19">
              <a:extLst>
                <a:ext uri="{FF2B5EF4-FFF2-40B4-BE49-F238E27FC236}">
                  <a16:creationId xmlns:a16="http://schemas.microsoft.com/office/drawing/2014/main" xmlns="" id="{01CE3E0E-D512-444B-8393-459E182420F5}"/>
                </a:ext>
              </a:extLst>
            </p:cNvPr>
            <p:cNvSpPr txBox="1">
              <a:spLocks noChangeArrowheads="1"/>
            </p:cNvSpPr>
            <p:nvPr/>
          </p:nvSpPr>
          <p:spPr bwMode="auto">
            <a:xfrm>
              <a:off x="5029200" y="3276600"/>
              <a:ext cx="527709" cy="615553"/>
            </a:xfrm>
            <a:prstGeom prst="rect">
              <a:avLst/>
            </a:prstGeom>
            <a:noFill/>
            <a:ln w="9525">
              <a:noFill/>
              <a:miter lim="800000"/>
              <a:headEnd/>
              <a:tailEnd/>
            </a:ln>
            <a:effectLst/>
          </p:spPr>
          <p:txBody>
            <a:bodyPr wrap="none">
              <a:spAutoFit/>
            </a:bodyPr>
            <a:lstStyle/>
            <a:p>
              <a:pPr>
                <a:defRPr/>
              </a:pPr>
              <a:r>
                <a:rPr lang="en-US" sz="2400" b="1">
                  <a:latin typeface="Arial" charset="0"/>
                  <a:ea typeface="Arial" charset="0"/>
                  <a:cs typeface="Arial" charset="0"/>
                </a:rPr>
                <a:t>35</a:t>
              </a:r>
            </a:p>
          </p:txBody>
        </p:sp>
        <p:sp>
          <p:nvSpPr>
            <p:cNvPr id="17" name="Text Box 21">
              <a:extLst>
                <a:ext uri="{FF2B5EF4-FFF2-40B4-BE49-F238E27FC236}">
                  <a16:creationId xmlns:a16="http://schemas.microsoft.com/office/drawing/2014/main" xmlns="" id="{83A40399-1E2D-E64E-9959-22FDA109D5AC}"/>
                </a:ext>
              </a:extLst>
            </p:cNvPr>
            <p:cNvSpPr txBox="1">
              <a:spLocks noChangeArrowheads="1"/>
            </p:cNvSpPr>
            <p:nvPr/>
          </p:nvSpPr>
          <p:spPr bwMode="auto">
            <a:xfrm>
              <a:off x="5029200" y="3962400"/>
              <a:ext cx="527709" cy="615553"/>
            </a:xfrm>
            <a:prstGeom prst="rect">
              <a:avLst/>
            </a:prstGeom>
            <a:noFill/>
            <a:ln w="9525">
              <a:noFill/>
              <a:miter lim="800000"/>
              <a:headEnd/>
              <a:tailEnd/>
            </a:ln>
            <a:effectLst/>
          </p:spPr>
          <p:txBody>
            <a:bodyPr wrap="none">
              <a:spAutoFit/>
            </a:bodyPr>
            <a:lstStyle/>
            <a:p>
              <a:pPr>
                <a:defRPr/>
              </a:pPr>
              <a:r>
                <a:rPr lang="en-US" sz="2400" b="1">
                  <a:latin typeface="Arial" charset="0"/>
                  <a:ea typeface="Arial" charset="0"/>
                  <a:cs typeface="Arial" charset="0"/>
                </a:rPr>
                <a:t>45</a:t>
              </a:r>
            </a:p>
          </p:txBody>
        </p:sp>
        <p:sp>
          <p:nvSpPr>
            <p:cNvPr id="18" name="Text Box 23">
              <a:extLst>
                <a:ext uri="{FF2B5EF4-FFF2-40B4-BE49-F238E27FC236}">
                  <a16:creationId xmlns:a16="http://schemas.microsoft.com/office/drawing/2014/main" xmlns="" id="{302FF627-3B45-3443-859C-CD309B0C5B77}"/>
                </a:ext>
              </a:extLst>
            </p:cNvPr>
            <p:cNvSpPr txBox="1">
              <a:spLocks noChangeArrowheads="1"/>
            </p:cNvSpPr>
            <p:nvPr/>
          </p:nvSpPr>
          <p:spPr bwMode="auto">
            <a:xfrm>
              <a:off x="4889500" y="4648200"/>
              <a:ext cx="784189" cy="615553"/>
            </a:xfrm>
            <a:prstGeom prst="rect">
              <a:avLst/>
            </a:prstGeom>
            <a:noFill/>
            <a:ln w="9525">
              <a:noFill/>
              <a:miter lim="800000"/>
              <a:headEnd/>
              <a:tailEnd/>
            </a:ln>
            <a:effectLst/>
          </p:spPr>
          <p:txBody>
            <a:bodyPr wrap="none">
              <a:spAutoFit/>
            </a:bodyPr>
            <a:lstStyle/>
            <a:p>
              <a:pPr>
                <a:defRPr/>
              </a:pPr>
              <a:r>
                <a:rPr lang="en-US" sz="2400" b="1" dirty="0">
                  <a:latin typeface="Arial" charset="0"/>
                  <a:ea typeface="Arial" charset="0"/>
                  <a:cs typeface="Arial" charset="0"/>
                </a:rPr>
                <a:t>0.05</a:t>
              </a:r>
            </a:p>
          </p:txBody>
        </p:sp>
        <p:pic>
          <p:nvPicPr>
            <p:cNvPr id="19" name="Picture 18">
              <a:extLst>
                <a:ext uri="{FF2B5EF4-FFF2-40B4-BE49-F238E27FC236}">
                  <a16:creationId xmlns:a16="http://schemas.microsoft.com/office/drawing/2014/main" xmlns="" id="{5133E6C5-945A-3A45-B317-6369FEFD6935}"/>
                </a:ext>
              </a:extLst>
            </p:cNvPr>
            <p:cNvPicPr>
              <a:picLocks noChangeAspect="1"/>
            </p:cNvPicPr>
            <p:nvPr/>
          </p:nvPicPr>
          <p:blipFill>
            <a:blip r:embed="rId4"/>
            <a:stretch>
              <a:fillRect/>
            </a:stretch>
          </p:blipFill>
          <p:spPr>
            <a:xfrm>
              <a:off x="4591761" y="1358900"/>
              <a:ext cx="1450197" cy="1003300"/>
            </a:xfrm>
            <a:prstGeom prst="rect">
              <a:avLst/>
            </a:prstGeom>
          </p:spPr>
        </p:pic>
      </p:grpSp>
      <p:sp>
        <p:nvSpPr>
          <p:cNvPr id="20" name="Rectangle 19">
            <a:extLst>
              <a:ext uri="{FF2B5EF4-FFF2-40B4-BE49-F238E27FC236}">
                <a16:creationId xmlns:a16="http://schemas.microsoft.com/office/drawing/2014/main" xmlns="" id="{454587B3-09B0-EE47-8C49-A68E1B248C93}"/>
              </a:ext>
            </a:extLst>
          </p:cNvPr>
          <p:cNvSpPr/>
          <p:nvPr/>
        </p:nvSpPr>
        <p:spPr>
          <a:xfrm>
            <a:off x="3810000" y="3613150"/>
            <a:ext cx="990600" cy="457200"/>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21" name="Rectangle 20">
            <a:extLst>
              <a:ext uri="{FF2B5EF4-FFF2-40B4-BE49-F238E27FC236}">
                <a16:creationId xmlns:a16="http://schemas.microsoft.com/office/drawing/2014/main" xmlns="" id="{F57893B8-9982-2B4A-B564-C55D3DBF61F5}"/>
              </a:ext>
            </a:extLst>
          </p:cNvPr>
          <p:cNvSpPr/>
          <p:nvPr/>
        </p:nvSpPr>
        <p:spPr>
          <a:xfrm>
            <a:off x="3810000" y="2070100"/>
            <a:ext cx="990600" cy="457200"/>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22" name="Rectangle 21">
            <a:extLst>
              <a:ext uri="{FF2B5EF4-FFF2-40B4-BE49-F238E27FC236}">
                <a16:creationId xmlns:a16="http://schemas.microsoft.com/office/drawing/2014/main" xmlns="" id="{34063416-0F52-B543-8FB1-2B0269535C37}"/>
              </a:ext>
            </a:extLst>
          </p:cNvPr>
          <p:cNvSpPr/>
          <p:nvPr/>
        </p:nvSpPr>
        <p:spPr>
          <a:xfrm>
            <a:off x="5239912" y="3613150"/>
            <a:ext cx="990600" cy="457200"/>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24" name="Text Box 14">
            <a:extLst>
              <a:ext uri="{FF2B5EF4-FFF2-40B4-BE49-F238E27FC236}">
                <a16:creationId xmlns:a16="http://schemas.microsoft.com/office/drawing/2014/main" xmlns="" id="{AB5CC889-028E-9840-A5AB-D03B59D4F377}"/>
              </a:ext>
            </a:extLst>
          </p:cNvPr>
          <p:cNvSpPr txBox="1">
            <a:spLocks noChangeArrowheads="1"/>
          </p:cNvSpPr>
          <p:nvPr/>
        </p:nvSpPr>
        <p:spPr bwMode="auto">
          <a:xfrm>
            <a:off x="762001" y="1270000"/>
            <a:ext cx="849913" cy="461665"/>
          </a:xfrm>
          <a:prstGeom prst="rect">
            <a:avLst/>
          </a:prstGeom>
          <a:noFill/>
          <a:ln w="9525">
            <a:noFill/>
            <a:miter lim="800000"/>
            <a:headEnd/>
            <a:tailEnd/>
          </a:ln>
          <a:effectLst/>
        </p:spPr>
        <p:txBody>
          <a:bodyPr wrap="none">
            <a:spAutoFit/>
          </a:bodyPr>
          <a:lstStyle/>
          <a:p>
            <a:pPr>
              <a:defRPr/>
            </a:pPr>
            <a:r>
              <a:rPr lang="en-US" sz="2400" b="1" dirty="0">
                <a:solidFill>
                  <a:schemeClr val="accent6">
                    <a:lumMod val="75000"/>
                  </a:schemeClr>
                </a:solidFill>
                <a:latin typeface="Arial" charset="0"/>
                <a:ea typeface="Arial" charset="0"/>
                <a:cs typeface="Arial" charset="0"/>
              </a:rPr>
              <a:t>[g/L]</a:t>
            </a:r>
          </a:p>
        </p:txBody>
      </p:sp>
      <p:sp>
        <p:nvSpPr>
          <p:cNvPr id="25" name="TextBox 24">
            <a:extLst>
              <a:ext uri="{FF2B5EF4-FFF2-40B4-BE49-F238E27FC236}">
                <a16:creationId xmlns:a16="http://schemas.microsoft.com/office/drawing/2014/main" xmlns="" id="{29691891-A5FF-7040-BDD3-9B0A5AB4FBEB}"/>
              </a:ext>
            </a:extLst>
          </p:cNvPr>
          <p:cNvSpPr txBox="1"/>
          <p:nvPr/>
        </p:nvSpPr>
        <p:spPr>
          <a:xfrm>
            <a:off x="5342" y="106223"/>
            <a:ext cx="9136544" cy="461665"/>
          </a:xfrm>
          <a:prstGeom prst="rect">
            <a:avLst/>
          </a:prstGeom>
          <a:noFill/>
        </p:spPr>
        <p:txBody>
          <a:bodyPr wrap="square" rtlCol="0">
            <a:spAutoFit/>
          </a:bodyPr>
          <a:lstStyle/>
          <a:p>
            <a:pPr algn="ctr"/>
            <a:r>
              <a:rPr lang="en-US" sz="2400" b="1" spc="220" dirty="0">
                <a:solidFill>
                  <a:srgbClr val="17375E"/>
                </a:solidFill>
                <a:latin typeface="Arial"/>
                <a:ea typeface="ＭＳ Ｐゴシック" charset="0"/>
                <a:cs typeface="Arial"/>
              </a:rPr>
              <a:t>Macromolecules in Human Milk</a:t>
            </a:r>
          </a:p>
        </p:txBody>
      </p:sp>
      <p:sp>
        <p:nvSpPr>
          <p:cNvPr id="26" name="Content Placeholder 2"/>
          <p:cNvSpPr txBox="1">
            <a:spLocks/>
          </p:cNvSpPr>
          <p:nvPr/>
        </p:nvSpPr>
        <p:spPr>
          <a:xfrm>
            <a:off x="5048962" y="4515966"/>
            <a:ext cx="4032448" cy="442144"/>
          </a:xfrm>
          <a:prstGeom prst="rect">
            <a:avLst/>
          </a:prstGeom>
        </p:spPr>
        <p:txBody>
          <a:bodyPr>
            <a:normAutofit fontScale="77500" lnSpcReduction="20000"/>
          </a:bodyPr>
          <a:lstStyle>
            <a:lvl1pPr marL="342900" indent="-342900" algn="l" defTabSz="914400" rtl="0" eaLnBrk="1" latinLnBrk="0" hangingPunct="1">
              <a:spcBef>
                <a:spcPct val="20000"/>
              </a:spcBef>
              <a:buClr>
                <a:schemeClr val="accent5">
                  <a:lumMod val="75000"/>
                </a:schemeClr>
              </a:buClr>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accent5">
                  <a:lumMod val="75000"/>
                </a:schemeClr>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accent5">
                  <a:lumMod val="75000"/>
                </a:schemeClr>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5">
                  <a:lumMod val="75000"/>
                </a:schemeClr>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5">
                  <a:lumMod val="75000"/>
                </a:schemeClr>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dirty="0" smtClean="0"/>
              <a:t>Slides courtesy of Lars Bode</a:t>
            </a:r>
            <a:endParaRPr lang="en-GB" dirty="0"/>
          </a:p>
        </p:txBody>
      </p:sp>
    </p:spTree>
    <p:extLst>
      <p:ext uri="{BB962C8B-B14F-4D97-AF65-F5344CB8AC3E}">
        <p14:creationId xmlns:p14="http://schemas.microsoft.com/office/powerpoint/2010/main" val="278293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21"/>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par>
                          <p:cTn id="23" fill="hold">
                            <p:stCondLst>
                              <p:cond delay="0"/>
                            </p:stCondLst>
                            <p:childTnLst>
                              <p:par>
                                <p:cTn id="24" presetID="1" presetClass="entr" presetSubtype="0" fill="hold" grpId="2" nodeType="after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20" grpId="0" animBg="1"/>
      <p:bldP spid="20" grpId="1" animBg="1"/>
      <p:bldP spid="20" grpId="2" animBg="1"/>
      <p:bldP spid="21" grpId="0" animBg="1"/>
      <p:bldP spid="21" grpId="1" animBg="1"/>
      <p:bldP spid="2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331029" y="871961"/>
            <a:ext cx="4543884" cy="1928616"/>
          </a:xfrm>
          <a:prstGeom prst="rect">
            <a:avLst/>
          </a:prstGeom>
        </p:spPr>
      </p:pic>
      <p:sp>
        <p:nvSpPr>
          <p:cNvPr id="12" name="Oval 11"/>
          <p:cNvSpPr>
            <a:spLocks noChangeAspect="1"/>
          </p:cNvSpPr>
          <p:nvPr/>
        </p:nvSpPr>
        <p:spPr>
          <a:xfrm>
            <a:off x="6006385" y="1209139"/>
            <a:ext cx="457585" cy="342900"/>
          </a:xfrm>
          <a:prstGeom prst="ellipse">
            <a:avLst/>
          </a:prstGeom>
          <a:solidFill>
            <a:srgbClr val="0000FF"/>
          </a:solidFill>
          <a:ln>
            <a:solidFill>
              <a:schemeClr val="tx1"/>
            </a:solidFill>
          </a:ln>
          <a:effectLst>
            <a:outerShdw blurRad="69850" dist="12700" dir="2700000" sy="-23000" kx="-800400" algn="bl" rotWithShape="0">
              <a:prstClr val="black">
                <a:alpha val="2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a:spLocks noChangeAspect="1"/>
          </p:cNvSpPr>
          <p:nvPr/>
        </p:nvSpPr>
        <p:spPr>
          <a:xfrm>
            <a:off x="5185688" y="1044541"/>
            <a:ext cx="457585" cy="342900"/>
          </a:xfrm>
          <a:prstGeom prst="ellipse">
            <a:avLst/>
          </a:prstGeom>
          <a:solidFill>
            <a:srgbClr val="FFFF00"/>
          </a:solidFill>
          <a:ln>
            <a:solidFill>
              <a:schemeClr val="tx1"/>
            </a:solidFill>
          </a:ln>
          <a:effectLst>
            <a:outerShdw blurRad="69850" dist="12700" dir="2700000" sy="-23000" kx="-800400" algn="bl" rotWithShape="0">
              <a:prstClr val="black">
                <a:alpha val="2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a:spLocks noChangeAspect="1"/>
          </p:cNvSpPr>
          <p:nvPr/>
        </p:nvSpPr>
        <p:spPr>
          <a:xfrm>
            <a:off x="4398911" y="1387441"/>
            <a:ext cx="457200" cy="342900"/>
          </a:xfrm>
          <a:prstGeom prst="rect">
            <a:avLst/>
          </a:prstGeom>
          <a:solidFill>
            <a:srgbClr val="0000FF"/>
          </a:solidFill>
          <a:ln>
            <a:solidFill>
              <a:schemeClr val="tx1"/>
            </a:solidFill>
          </a:ln>
          <a:effectLst>
            <a:outerShdw blurRad="69850" dist="12700" dir="2700000" sy="-23000" kx="-800400" algn="bl" rotWithShape="0">
              <a:prstClr val="black">
                <a:alpha val="2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a:spLocks noChangeAspect="1"/>
          </p:cNvSpPr>
          <p:nvPr/>
        </p:nvSpPr>
        <p:spPr>
          <a:xfrm>
            <a:off x="3467025" y="1229695"/>
            <a:ext cx="457585" cy="342900"/>
          </a:xfrm>
          <a:prstGeom prst="ellipse">
            <a:avLst/>
          </a:prstGeom>
          <a:solidFill>
            <a:srgbClr val="FFFF00"/>
          </a:solidFill>
          <a:ln>
            <a:solidFill>
              <a:schemeClr val="tx1"/>
            </a:solidFill>
          </a:ln>
          <a:effectLst>
            <a:outerShdw blurRad="69850" dist="12700" dir="2700000" sy="-23000" kx="-800400" algn="bl" rotWithShape="0">
              <a:prstClr val="black">
                <a:alpha val="2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a:spLocks noChangeAspect="1"/>
          </p:cNvSpPr>
          <p:nvPr/>
        </p:nvSpPr>
        <p:spPr>
          <a:xfrm>
            <a:off x="3295750" y="1795793"/>
            <a:ext cx="457200" cy="342900"/>
          </a:xfrm>
          <a:prstGeom prst="rect">
            <a:avLst/>
          </a:prstGeom>
          <a:solidFill>
            <a:srgbClr val="0000FF"/>
          </a:solidFill>
          <a:ln>
            <a:solidFill>
              <a:schemeClr val="tx1"/>
            </a:solidFill>
          </a:ln>
          <a:effectLst>
            <a:outerShdw blurRad="69850" dist="12700" dir="2700000" sy="-23000" kx="-800400" algn="bl" rotWithShape="0">
              <a:prstClr val="black">
                <a:alpha val="2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a:spLocks noChangeAspect="1"/>
          </p:cNvSpPr>
          <p:nvPr/>
        </p:nvSpPr>
        <p:spPr>
          <a:xfrm>
            <a:off x="2911334" y="2255369"/>
            <a:ext cx="457585" cy="342900"/>
          </a:xfrm>
          <a:prstGeom prst="ellipse">
            <a:avLst/>
          </a:prstGeom>
          <a:solidFill>
            <a:srgbClr val="FFFF00"/>
          </a:solidFill>
          <a:ln>
            <a:solidFill>
              <a:schemeClr val="tx1"/>
            </a:solidFill>
          </a:ln>
          <a:effectLst>
            <a:outerShdw blurRad="69850" dist="12700" dir="2700000" sy="-23000" kx="-800400" algn="bl" rotWithShape="0">
              <a:prstClr val="black">
                <a:alpha val="2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Isosceles Triangle 17"/>
          <p:cNvSpPr/>
          <p:nvPr/>
        </p:nvSpPr>
        <p:spPr>
          <a:xfrm>
            <a:off x="2454133" y="1552039"/>
            <a:ext cx="457200" cy="342900"/>
          </a:xfrm>
          <a:prstGeom prst="triangl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a:off x="1361294" y="4430868"/>
            <a:ext cx="274318" cy="205739"/>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23" name="Oval 22"/>
          <p:cNvSpPr>
            <a:spLocks noChangeAspect="1"/>
          </p:cNvSpPr>
          <p:nvPr/>
        </p:nvSpPr>
        <p:spPr>
          <a:xfrm>
            <a:off x="1361294" y="4773768"/>
            <a:ext cx="274318" cy="205739"/>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24" name="Rectangle 23"/>
          <p:cNvSpPr>
            <a:spLocks noChangeAspect="1"/>
          </p:cNvSpPr>
          <p:nvPr/>
        </p:nvSpPr>
        <p:spPr>
          <a:xfrm>
            <a:off x="3295750" y="4375530"/>
            <a:ext cx="274320" cy="205740"/>
          </a:xfrm>
          <a:prstGeom prst="rect">
            <a:avLst/>
          </a:prstGeom>
          <a:solidFill>
            <a:srgbClr val="0000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25" name="Isosceles Triangle 24"/>
          <p:cNvSpPr>
            <a:spLocks noChangeAspect="1"/>
          </p:cNvSpPr>
          <p:nvPr/>
        </p:nvSpPr>
        <p:spPr>
          <a:xfrm>
            <a:off x="5746951" y="4216307"/>
            <a:ext cx="274320" cy="205740"/>
          </a:xfrm>
          <a:prstGeom prst="triangl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26" name="Diamond 25"/>
          <p:cNvSpPr>
            <a:spLocks noChangeAspect="1"/>
          </p:cNvSpPr>
          <p:nvPr/>
        </p:nvSpPr>
        <p:spPr>
          <a:xfrm>
            <a:off x="5746951" y="4660704"/>
            <a:ext cx="274320" cy="205740"/>
          </a:xfrm>
          <a:prstGeom prst="diamond">
            <a:avLst/>
          </a:prstGeom>
          <a:solidFill>
            <a:srgbClr val="865AAE"/>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27" name="TextBox 26"/>
          <p:cNvSpPr txBox="1"/>
          <p:nvPr/>
        </p:nvSpPr>
        <p:spPr>
          <a:xfrm>
            <a:off x="1644921" y="4427382"/>
            <a:ext cx="1279517" cy="307777"/>
          </a:xfrm>
          <a:prstGeom prst="rect">
            <a:avLst/>
          </a:prstGeom>
          <a:noFill/>
        </p:spPr>
        <p:txBody>
          <a:bodyPr wrap="none" rtlCol="0">
            <a:spAutoFit/>
          </a:bodyPr>
          <a:lstStyle/>
          <a:p>
            <a:r>
              <a:rPr lang="en-US" sz="1400" dirty="0">
                <a:latin typeface="Arial" charset="0"/>
                <a:ea typeface="Arial" charset="0"/>
                <a:cs typeface="Arial" charset="0"/>
              </a:rPr>
              <a:t>Glucose (</a:t>
            </a:r>
            <a:r>
              <a:rPr lang="en-US" sz="1400" dirty="0" err="1">
                <a:latin typeface="Arial" charset="0"/>
                <a:ea typeface="Arial" charset="0"/>
                <a:cs typeface="Arial" charset="0"/>
              </a:rPr>
              <a:t>Glc</a:t>
            </a:r>
            <a:r>
              <a:rPr lang="en-US" sz="1400" dirty="0">
                <a:latin typeface="Arial" charset="0"/>
                <a:ea typeface="Arial" charset="0"/>
                <a:cs typeface="Arial" charset="0"/>
              </a:rPr>
              <a:t>)</a:t>
            </a:r>
          </a:p>
        </p:txBody>
      </p:sp>
      <p:sp>
        <p:nvSpPr>
          <p:cNvPr id="28" name="TextBox 27"/>
          <p:cNvSpPr txBox="1"/>
          <p:nvPr/>
        </p:nvSpPr>
        <p:spPr>
          <a:xfrm>
            <a:off x="1637583" y="4763574"/>
            <a:ext cx="1438214" cy="307777"/>
          </a:xfrm>
          <a:prstGeom prst="rect">
            <a:avLst/>
          </a:prstGeom>
          <a:noFill/>
        </p:spPr>
        <p:txBody>
          <a:bodyPr wrap="none" rtlCol="0">
            <a:spAutoFit/>
          </a:bodyPr>
          <a:lstStyle/>
          <a:p>
            <a:r>
              <a:rPr lang="en-US" sz="1400" dirty="0">
                <a:latin typeface="Arial" charset="0"/>
                <a:ea typeface="Arial" charset="0"/>
                <a:cs typeface="Arial" charset="0"/>
              </a:rPr>
              <a:t>Galactose (Gal)</a:t>
            </a:r>
          </a:p>
        </p:txBody>
      </p:sp>
      <p:sp>
        <p:nvSpPr>
          <p:cNvPr id="29" name="TextBox 28"/>
          <p:cNvSpPr txBox="1"/>
          <p:nvPr/>
        </p:nvSpPr>
        <p:spPr>
          <a:xfrm>
            <a:off x="3624978" y="4237007"/>
            <a:ext cx="1955985" cy="523220"/>
          </a:xfrm>
          <a:prstGeom prst="rect">
            <a:avLst/>
          </a:prstGeom>
          <a:noFill/>
        </p:spPr>
        <p:txBody>
          <a:bodyPr wrap="none" rtlCol="0">
            <a:spAutoFit/>
          </a:bodyPr>
          <a:lstStyle/>
          <a:p>
            <a:r>
              <a:rPr lang="en-US" sz="1400" dirty="0">
                <a:latin typeface="Arial" charset="0"/>
                <a:ea typeface="Arial" charset="0"/>
                <a:cs typeface="Arial" charset="0"/>
              </a:rPr>
              <a:t>N-acetyl-glucosamine </a:t>
            </a:r>
            <a:br>
              <a:rPr lang="en-US" sz="1400" dirty="0">
                <a:latin typeface="Arial" charset="0"/>
                <a:ea typeface="Arial" charset="0"/>
                <a:cs typeface="Arial" charset="0"/>
              </a:rPr>
            </a:br>
            <a:r>
              <a:rPr lang="en-US" sz="1400" dirty="0">
                <a:latin typeface="Arial" charset="0"/>
                <a:ea typeface="Arial" charset="0"/>
                <a:cs typeface="Arial" charset="0"/>
              </a:rPr>
              <a:t>  (GlcNAc)</a:t>
            </a:r>
          </a:p>
        </p:txBody>
      </p:sp>
      <p:sp>
        <p:nvSpPr>
          <p:cNvPr id="30" name="TextBox 29"/>
          <p:cNvSpPr txBox="1"/>
          <p:nvPr/>
        </p:nvSpPr>
        <p:spPr>
          <a:xfrm>
            <a:off x="5996842" y="4225960"/>
            <a:ext cx="1237839" cy="307777"/>
          </a:xfrm>
          <a:prstGeom prst="rect">
            <a:avLst/>
          </a:prstGeom>
          <a:noFill/>
        </p:spPr>
        <p:txBody>
          <a:bodyPr wrap="none" rtlCol="0">
            <a:spAutoFit/>
          </a:bodyPr>
          <a:lstStyle/>
          <a:p>
            <a:r>
              <a:rPr lang="en-US" sz="1400" dirty="0">
                <a:latin typeface="Arial" charset="0"/>
                <a:ea typeface="Arial" charset="0"/>
                <a:cs typeface="Arial" charset="0"/>
              </a:rPr>
              <a:t>Fucose (</a:t>
            </a:r>
            <a:r>
              <a:rPr lang="en-US" sz="1400" dirty="0" err="1">
                <a:latin typeface="Arial" charset="0"/>
                <a:ea typeface="Arial" charset="0"/>
                <a:cs typeface="Arial" charset="0"/>
              </a:rPr>
              <a:t>Fuc</a:t>
            </a:r>
            <a:r>
              <a:rPr lang="en-US" sz="1400" dirty="0">
                <a:latin typeface="Arial" charset="0"/>
                <a:ea typeface="Arial" charset="0"/>
                <a:cs typeface="Arial" charset="0"/>
              </a:rPr>
              <a:t>)</a:t>
            </a:r>
          </a:p>
        </p:txBody>
      </p:sp>
      <p:sp>
        <p:nvSpPr>
          <p:cNvPr id="31" name="TextBox 30"/>
          <p:cNvSpPr txBox="1"/>
          <p:nvPr/>
        </p:nvSpPr>
        <p:spPr>
          <a:xfrm>
            <a:off x="6047034" y="4581270"/>
            <a:ext cx="2095445" cy="523220"/>
          </a:xfrm>
          <a:prstGeom prst="rect">
            <a:avLst/>
          </a:prstGeom>
          <a:noFill/>
        </p:spPr>
        <p:txBody>
          <a:bodyPr wrap="none" rtlCol="0">
            <a:spAutoFit/>
          </a:bodyPr>
          <a:lstStyle/>
          <a:p>
            <a:r>
              <a:rPr lang="en-US" sz="1400" dirty="0">
                <a:latin typeface="Arial" charset="0"/>
                <a:ea typeface="Arial" charset="0"/>
                <a:cs typeface="Arial" charset="0"/>
              </a:rPr>
              <a:t>N-acetylneuraminic acid</a:t>
            </a:r>
          </a:p>
          <a:p>
            <a:r>
              <a:rPr lang="en-US" sz="1400" dirty="0">
                <a:latin typeface="Arial" charset="0"/>
                <a:ea typeface="Arial" charset="0"/>
                <a:cs typeface="Arial" charset="0"/>
              </a:rPr>
              <a:t>  (Neu5Ac)  sialic acid</a:t>
            </a:r>
          </a:p>
        </p:txBody>
      </p:sp>
      <p:sp>
        <p:nvSpPr>
          <p:cNvPr id="32" name="TextBox 31"/>
          <p:cNvSpPr txBox="1"/>
          <p:nvPr/>
        </p:nvSpPr>
        <p:spPr>
          <a:xfrm>
            <a:off x="5342" y="106223"/>
            <a:ext cx="9136544" cy="830997"/>
          </a:xfrm>
          <a:prstGeom prst="rect">
            <a:avLst/>
          </a:prstGeom>
          <a:noFill/>
        </p:spPr>
        <p:txBody>
          <a:bodyPr wrap="square" rtlCol="0">
            <a:spAutoFit/>
          </a:bodyPr>
          <a:lstStyle/>
          <a:p>
            <a:pPr algn="ctr"/>
            <a:r>
              <a:rPr lang="en-US" sz="2400" b="1" spc="220" dirty="0">
                <a:solidFill>
                  <a:srgbClr val="17375E"/>
                </a:solidFill>
                <a:latin typeface="Arial"/>
                <a:ea typeface="ＭＳ Ｐゴシック" charset="0"/>
                <a:cs typeface="Arial"/>
              </a:rPr>
              <a:t>Human Milk Oligosaccharides (HMOs)</a:t>
            </a:r>
            <a:br>
              <a:rPr lang="en-US" sz="2400" b="1" spc="220" dirty="0">
                <a:solidFill>
                  <a:srgbClr val="17375E"/>
                </a:solidFill>
                <a:latin typeface="Arial"/>
                <a:ea typeface="ＭＳ Ｐゴシック" charset="0"/>
                <a:cs typeface="Arial"/>
              </a:rPr>
            </a:br>
            <a:r>
              <a:rPr lang="en-US" sz="2400" b="1" spc="220" dirty="0">
                <a:solidFill>
                  <a:srgbClr val="17375E"/>
                </a:solidFill>
                <a:latin typeface="Arial"/>
                <a:ea typeface="ＭＳ Ｐゴシック" charset="0"/>
                <a:cs typeface="Arial"/>
              </a:rPr>
              <a:t>are Complex Sugars</a:t>
            </a:r>
          </a:p>
        </p:txBody>
      </p:sp>
    </p:spTree>
    <p:extLst>
      <p:ext uri="{BB962C8B-B14F-4D97-AF65-F5344CB8AC3E}">
        <p14:creationId xmlns:p14="http://schemas.microsoft.com/office/powerpoint/2010/main" val="211372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par>
                          <p:cTn id="31" fill="hold">
                            <p:stCondLst>
                              <p:cond delay="500"/>
                            </p:stCondLst>
                            <p:childTnLst>
                              <p:par>
                                <p:cTn id="32" presetID="53" presetClass="entr" presetSubtype="16" fill="hold" grpId="1"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par>
                          <p:cTn id="37" fill="hold">
                            <p:stCondLst>
                              <p:cond delay="1000"/>
                            </p:stCondLst>
                            <p:childTnLst>
                              <p:par>
                                <p:cTn id="38" presetID="53" presetClass="entr" presetSubtype="16" fill="hold" grpId="1"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par>
                          <p:cTn id="43" fill="hold">
                            <p:stCondLst>
                              <p:cond delay="1500"/>
                            </p:stCondLst>
                            <p:childTnLst>
                              <p:par>
                                <p:cTn id="44" presetID="53" presetClass="entr" presetSubtype="16" fill="hold" grpId="1" nodeType="after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animEffect transition="in" filter="fade">
                                      <p:cBhvr>
                                        <p:cTn id="48" dur="500"/>
                                        <p:tgtEl>
                                          <p:spTgt spid="15"/>
                                        </p:tgtEl>
                                      </p:cBhvr>
                                    </p:animEffect>
                                  </p:childTnLst>
                                </p:cTn>
                              </p:par>
                            </p:childTnLst>
                          </p:cTn>
                        </p:par>
                        <p:par>
                          <p:cTn id="49" fill="hold">
                            <p:stCondLst>
                              <p:cond delay="2000"/>
                            </p:stCondLst>
                            <p:childTnLst>
                              <p:par>
                                <p:cTn id="50" presetID="53" presetClass="entr" presetSubtype="16" fill="hold" grpId="1" nodeType="after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par>
                          <p:cTn id="55" fill="hold">
                            <p:stCondLst>
                              <p:cond delay="2500"/>
                            </p:stCondLst>
                            <p:childTnLst>
                              <p:par>
                                <p:cTn id="56" presetID="53" presetClass="entr" presetSubtype="16" fill="hold" grpId="1" nodeType="after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childTnLst>
                          </p:cTn>
                        </p:par>
                        <p:par>
                          <p:cTn id="61" fill="hold">
                            <p:stCondLst>
                              <p:cond delay="3000"/>
                            </p:stCondLst>
                            <p:childTnLst>
                              <p:par>
                                <p:cTn id="62" presetID="53" presetClass="entr" presetSubtype="16" fill="hold" grpId="1" nodeType="after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p:cTn id="64" dur="500" fill="hold"/>
                                        <p:tgtEl>
                                          <p:spTgt spid="18"/>
                                        </p:tgtEl>
                                        <p:attrNameLst>
                                          <p:attrName>ppt_w</p:attrName>
                                        </p:attrNameLst>
                                      </p:cBhvr>
                                      <p:tavLst>
                                        <p:tav tm="0">
                                          <p:val>
                                            <p:fltVal val="0"/>
                                          </p:val>
                                        </p:tav>
                                        <p:tav tm="100000">
                                          <p:val>
                                            <p:strVal val="#ppt_w"/>
                                          </p:val>
                                        </p:tav>
                                      </p:tavLst>
                                    </p:anim>
                                    <p:anim calcmode="lin" valueType="num">
                                      <p:cBhvr>
                                        <p:cTn id="65" dur="500" fill="hold"/>
                                        <p:tgtEl>
                                          <p:spTgt spid="18"/>
                                        </p:tgtEl>
                                        <p:attrNameLst>
                                          <p:attrName>ppt_h</p:attrName>
                                        </p:attrNameLst>
                                      </p:cBhvr>
                                      <p:tavLst>
                                        <p:tav tm="0">
                                          <p:val>
                                            <p:fltVal val="0"/>
                                          </p:val>
                                        </p:tav>
                                        <p:tav tm="100000">
                                          <p:val>
                                            <p:strVal val="#ppt_h"/>
                                          </p:val>
                                        </p:tav>
                                      </p:tavLst>
                                    </p:anim>
                                    <p:animEffect transition="in" filter="fade">
                                      <p:cBhvr>
                                        <p:cTn id="66" dur="500"/>
                                        <p:tgtEl>
                                          <p:spTgt spid="18"/>
                                        </p:tgtEl>
                                      </p:cBhvr>
                                    </p:animEffect>
                                  </p:childTnLst>
                                </p:cTn>
                              </p:par>
                            </p:childTnLst>
                          </p:cTn>
                        </p:par>
                        <p:par>
                          <p:cTn id="67" fill="hold">
                            <p:stCondLst>
                              <p:cond delay="3500"/>
                            </p:stCondLst>
                            <p:childTnLst>
                              <p:par>
                                <p:cTn id="68" presetID="0" presetClass="path" presetSubtype="0" accel="50000" decel="50000" fill="hold" grpId="0" nodeType="afterEffect">
                                  <p:stCondLst>
                                    <p:cond delay="500"/>
                                  </p:stCondLst>
                                  <p:childTnLst>
                                    <p:animMotion origin="layout" path="M -4.44444E-6 1.48148E-6 L -0.00017 0.4787 " pathEditMode="relative" rAng="0" ptsTypes="AA">
                                      <p:cBhvr>
                                        <p:cTn id="69" dur="1000" fill="hold"/>
                                        <p:tgtEl>
                                          <p:spTgt spid="12"/>
                                        </p:tgtEl>
                                        <p:attrNameLst>
                                          <p:attrName>ppt_x</p:attrName>
                                          <p:attrName>ppt_y</p:attrName>
                                        </p:attrNameLst>
                                      </p:cBhvr>
                                      <p:rCtr x="-17" y="23935"/>
                                    </p:animMotion>
                                  </p:childTnLst>
                                </p:cTn>
                              </p:par>
                              <p:par>
                                <p:cTn id="70" presetID="0" presetClass="path" presetSubtype="0" accel="50000" decel="50000" fill="hold" grpId="0" nodeType="withEffect">
                                  <p:stCondLst>
                                    <p:cond delay="500"/>
                                  </p:stCondLst>
                                  <p:childTnLst>
                                    <p:animMotion origin="layout" path="M 2.5E-6 -2.59259E-6 L 0.021 0.51088 " pathEditMode="relative" rAng="0" ptsTypes="AA">
                                      <p:cBhvr>
                                        <p:cTn id="71" dur="1000" fill="hold"/>
                                        <p:tgtEl>
                                          <p:spTgt spid="13"/>
                                        </p:tgtEl>
                                        <p:attrNameLst>
                                          <p:attrName>ppt_x</p:attrName>
                                          <p:attrName>ppt_y</p:attrName>
                                        </p:attrNameLst>
                                      </p:cBhvr>
                                      <p:rCtr x="1042" y="25532"/>
                                    </p:animMotion>
                                  </p:childTnLst>
                                </p:cTn>
                              </p:par>
                              <p:par>
                                <p:cTn id="72" presetID="0" presetClass="path" presetSubtype="0" accel="50000" decel="50000" fill="hold" grpId="0" nodeType="withEffect">
                                  <p:stCondLst>
                                    <p:cond delay="500"/>
                                  </p:stCondLst>
                                  <p:childTnLst>
                                    <p:animMotion origin="layout" path="M 3.61111E-6 7.40741E-7 L 0.03611 0.44352 " pathEditMode="relative" rAng="0" ptsTypes="AA">
                                      <p:cBhvr>
                                        <p:cTn id="73" dur="1000" fill="hold"/>
                                        <p:tgtEl>
                                          <p:spTgt spid="14"/>
                                        </p:tgtEl>
                                        <p:attrNameLst>
                                          <p:attrName>ppt_x</p:attrName>
                                          <p:attrName>ppt_y</p:attrName>
                                        </p:attrNameLst>
                                      </p:cBhvr>
                                      <p:rCtr x="1806" y="22176"/>
                                    </p:animMotion>
                                  </p:childTnLst>
                                </p:cTn>
                              </p:par>
                              <p:par>
                                <p:cTn id="74" presetID="0" presetClass="path" presetSubtype="0" accel="50000" decel="50000" fill="hold" grpId="0" nodeType="withEffect">
                                  <p:stCondLst>
                                    <p:cond delay="500"/>
                                  </p:stCondLst>
                                  <p:childTnLst>
                                    <p:animMotion origin="layout" path="M 3.33333E-6 -3.7037E-6 L 0.06198 0.47524 " pathEditMode="relative" rAng="0" ptsTypes="AA">
                                      <p:cBhvr>
                                        <p:cTn id="75" dur="1000" fill="hold"/>
                                        <p:tgtEl>
                                          <p:spTgt spid="15"/>
                                        </p:tgtEl>
                                        <p:attrNameLst>
                                          <p:attrName>ppt_x</p:attrName>
                                          <p:attrName>ppt_y</p:attrName>
                                        </p:attrNameLst>
                                      </p:cBhvr>
                                      <p:rCtr x="3090" y="23750"/>
                                    </p:animMotion>
                                  </p:childTnLst>
                                </p:cTn>
                              </p:par>
                              <p:par>
                                <p:cTn id="76" presetID="0" presetClass="path" presetSubtype="0" accel="50000" decel="50000" fill="hold" grpId="0" nodeType="withEffect">
                                  <p:stCondLst>
                                    <p:cond delay="500"/>
                                  </p:stCondLst>
                                  <p:childTnLst>
                                    <p:animMotion origin="layout" path="M 3.33333E-6 2.59259E-6 L 0.00642 0.36528 " pathEditMode="relative" rAng="0" ptsTypes="AA">
                                      <p:cBhvr>
                                        <p:cTn id="77" dur="1000" fill="hold"/>
                                        <p:tgtEl>
                                          <p:spTgt spid="16"/>
                                        </p:tgtEl>
                                        <p:attrNameLst>
                                          <p:attrName>ppt_x</p:attrName>
                                          <p:attrName>ppt_y</p:attrName>
                                        </p:attrNameLst>
                                      </p:cBhvr>
                                      <p:rCtr x="313" y="18264"/>
                                    </p:animMotion>
                                  </p:childTnLst>
                                </p:cTn>
                              </p:par>
                              <p:par>
                                <p:cTn id="78" presetID="0" presetClass="path" presetSubtype="0" accel="50000" decel="50000" fill="hold" grpId="0" nodeType="withEffect">
                                  <p:stCondLst>
                                    <p:cond delay="500"/>
                                  </p:stCondLst>
                                  <p:childTnLst>
                                    <p:animMotion origin="layout" path="M -2.77778E-6 7.40741E-7 L -0.025 0.27616 " pathEditMode="relative" rAng="0" ptsTypes="AA">
                                      <p:cBhvr>
                                        <p:cTn id="79" dur="1000" fill="hold"/>
                                        <p:tgtEl>
                                          <p:spTgt spid="17"/>
                                        </p:tgtEl>
                                        <p:attrNameLst>
                                          <p:attrName>ppt_x</p:attrName>
                                          <p:attrName>ppt_y</p:attrName>
                                        </p:attrNameLst>
                                      </p:cBhvr>
                                      <p:rCtr x="-1250" y="13796"/>
                                    </p:animMotion>
                                  </p:childTnLst>
                                </p:cTn>
                              </p:par>
                              <p:par>
                                <p:cTn id="80" presetID="0" presetClass="path" presetSubtype="0" accel="50000" decel="50000" fill="hold" grpId="0" nodeType="withEffect">
                                  <p:stCondLst>
                                    <p:cond delay="500"/>
                                  </p:stCondLst>
                                  <p:childTnLst>
                                    <p:animMotion origin="layout" path="M -2.77778E-6 4.81481E-6 L 0.07101 0.31689 " pathEditMode="relative" rAng="0" ptsTypes="AA">
                                      <p:cBhvr>
                                        <p:cTn id="81" dur="1000" fill="hold"/>
                                        <p:tgtEl>
                                          <p:spTgt spid="18"/>
                                        </p:tgtEl>
                                        <p:attrNameLst>
                                          <p:attrName>ppt_x</p:attrName>
                                          <p:attrName>ppt_y</p:attrName>
                                        </p:attrNameLst>
                                      </p:cBhvr>
                                      <p:rCtr x="3542" y="1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22" grpId="0" animBg="1"/>
      <p:bldP spid="23" grpId="0" animBg="1"/>
      <p:bldP spid="24" grpId="0" animBg="1"/>
      <p:bldP spid="25" grpId="0" animBg="1"/>
      <p:bldP spid="26" grpId="0" animBg="1"/>
      <p:bldP spid="27" grpId="0"/>
      <p:bldP spid="28" grpId="0"/>
      <p:bldP spid="29" grpId="0"/>
      <p:bldP spid="30" grpId="0"/>
      <p:bldP spid="3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4834A3B-64FE-9B4B-B001-7BFF43806908}"/>
              </a:ext>
            </a:extLst>
          </p:cNvPr>
          <p:cNvPicPr>
            <a:picLocks noChangeAspect="1"/>
          </p:cNvPicPr>
          <p:nvPr/>
        </p:nvPicPr>
        <p:blipFill>
          <a:blip r:embed="rId2"/>
          <a:stretch>
            <a:fillRect/>
          </a:stretch>
        </p:blipFill>
        <p:spPr>
          <a:xfrm>
            <a:off x="427351" y="1193259"/>
            <a:ext cx="7670800" cy="3558845"/>
          </a:xfrm>
          <a:prstGeom prst="rect">
            <a:avLst/>
          </a:prstGeom>
        </p:spPr>
      </p:pic>
      <p:sp>
        <p:nvSpPr>
          <p:cNvPr id="369" name="TextBox 368"/>
          <p:cNvSpPr txBox="1"/>
          <p:nvPr/>
        </p:nvSpPr>
        <p:spPr>
          <a:xfrm>
            <a:off x="527318" y="938275"/>
            <a:ext cx="455926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Relative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HMO composition (% of total HMOs)</a:t>
            </a:r>
          </a:p>
        </p:txBody>
      </p:sp>
      <p:sp>
        <p:nvSpPr>
          <p:cNvPr id="419" name="TextBox 418"/>
          <p:cNvSpPr txBox="1"/>
          <p:nvPr/>
        </p:nvSpPr>
        <p:spPr>
          <a:xfrm>
            <a:off x="5342" y="106223"/>
            <a:ext cx="9136544"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220" normalizeH="0" baseline="0" noProof="0" dirty="0">
                <a:ln>
                  <a:noFill/>
                </a:ln>
                <a:solidFill>
                  <a:srgbClr val="17375E"/>
                </a:solidFill>
                <a:effectLst/>
                <a:uLnTx/>
                <a:uFillTx/>
                <a:latin typeface="Arial"/>
                <a:ea typeface="ＭＳ Ｐゴシック" charset="0"/>
                <a:cs typeface="Arial"/>
              </a:rPr>
              <a:t>Personalized complex HMO composition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220" normalizeH="0" baseline="0" noProof="0" dirty="0">
                <a:ln>
                  <a:noFill/>
                </a:ln>
                <a:solidFill>
                  <a:srgbClr val="17375E"/>
                </a:solidFill>
                <a:effectLst/>
                <a:uLnTx/>
                <a:uFillTx/>
                <a:latin typeface="Arial"/>
                <a:ea typeface="ＭＳ Ｐゴシック" charset="0"/>
                <a:cs typeface="Arial"/>
              </a:rPr>
              <a:t>(HMO ”fingerprint”)</a:t>
            </a:r>
          </a:p>
        </p:txBody>
      </p:sp>
      <p:sp>
        <p:nvSpPr>
          <p:cNvPr id="16" name="TextBox 15">
            <a:extLst>
              <a:ext uri="{FF2B5EF4-FFF2-40B4-BE49-F238E27FC236}">
                <a16:creationId xmlns:a16="http://schemas.microsoft.com/office/drawing/2014/main" xmlns="" id="{90A366EA-4A59-0C41-A0C3-A8C360F0A60E}"/>
              </a:ext>
            </a:extLst>
          </p:cNvPr>
          <p:cNvSpPr txBox="1"/>
          <p:nvPr/>
        </p:nvSpPr>
        <p:spPr>
          <a:xfrm>
            <a:off x="6134844" y="4752104"/>
            <a:ext cx="300915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preliminary data from CHILD study cohort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collaboration with Dr. Meghan Azad)</a:t>
            </a:r>
          </a:p>
        </p:txBody>
      </p:sp>
      <p:grpSp>
        <p:nvGrpSpPr>
          <p:cNvPr id="17" name="Group 16">
            <a:extLst>
              <a:ext uri="{FF2B5EF4-FFF2-40B4-BE49-F238E27FC236}">
                <a16:creationId xmlns:a16="http://schemas.microsoft.com/office/drawing/2014/main" xmlns="" id="{13D5C5E7-8952-9F43-9FB6-594D0735BD8A}"/>
              </a:ext>
            </a:extLst>
          </p:cNvPr>
          <p:cNvGrpSpPr/>
          <p:nvPr/>
        </p:nvGrpSpPr>
        <p:grpSpPr>
          <a:xfrm>
            <a:off x="7704737" y="517350"/>
            <a:ext cx="1191187" cy="1194959"/>
            <a:chOff x="7675318" y="2349257"/>
            <a:chExt cx="1191187" cy="1593278"/>
          </a:xfrm>
        </p:grpSpPr>
        <p:pic>
          <p:nvPicPr>
            <p:cNvPr id="18" name="Picture 17" descr="1605 MoMICoRE Logo.jpg">
              <a:extLst>
                <a:ext uri="{FF2B5EF4-FFF2-40B4-BE49-F238E27FC236}">
                  <a16:creationId xmlns:a16="http://schemas.microsoft.com/office/drawing/2014/main" xmlns="" id="{9B65BF46-C5DF-B849-959D-B4307DC4D2B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0486" b="91026" l="29756" r="70688"/>
                      </a14:imgEffect>
                      <a14:imgEffect>
                        <a14:sharpenSoften amount="100000"/>
                      </a14:imgEffect>
                      <a14:imgEffect>
                        <a14:colorTemperature colorTemp="7913"/>
                      </a14:imgEffect>
                      <a14:imgEffect>
                        <a14:saturation sat="230000"/>
                      </a14:imgEffect>
                      <a14:imgEffect>
                        <a14:brightnessContrast contrast="-20000"/>
                      </a14:imgEffect>
                    </a14:imgLayer>
                  </a14:imgProps>
                </a:ext>
                <a:ext uri="{28A0092B-C50C-407E-A947-70E740481C1C}">
                  <a14:useLocalDpi xmlns:a14="http://schemas.microsoft.com/office/drawing/2010/main" val="0"/>
                </a:ext>
              </a:extLst>
            </a:blip>
            <a:srcRect l="27357" t="39643" r="27675" b="7692"/>
            <a:stretch/>
          </p:blipFill>
          <p:spPr>
            <a:xfrm>
              <a:off x="7716540" y="2352064"/>
              <a:ext cx="1116283" cy="1434139"/>
            </a:xfrm>
            <a:prstGeom prst="rect">
              <a:avLst/>
            </a:prstGeom>
            <a:effectLst/>
          </p:spPr>
        </p:pic>
        <p:pic>
          <p:nvPicPr>
            <p:cNvPr id="19" name="Picture 18" descr="Screen Shot 2017-05-04 at 2.07.39 PM.png">
              <a:extLst>
                <a:ext uri="{FF2B5EF4-FFF2-40B4-BE49-F238E27FC236}">
                  <a16:creationId xmlns:a16="http://schemas.microsoft.com/office/drawing/2014/main" xmlns="" id="{7A82E506-DA14-3F4E-89A7-99D682DDCD97}"/>
                </a:ext>
              </a:extLst>
            </p:cNvPr>
            <p:cNvPicPr>
              <a:picLocks noChangeAspect="1"/>
            </p:cNvPicPr>
            <p:nvPr/>
          </p:nvPicPr>
          <p:blipFill>
            <a:blip r:embed="rId5">
              <a:alphaModFix amt="55000"/>
              <a:duotone>
                <a:prstClr val="black"/>
                <a:schemeClr val="accent6">
                  <a:tint val="45000"/>
                  <a:satMod val="400000"/>
                </a:schemeClr>
              </a:duotone>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0662763">
              <a:off x="7675318" y="2349257"/>
              <a:ext cx="1191187" cy="1593278"/>
            </a:xfrm>
            <a:prstGeom prst="rect">
              <a:avLst/>
            </a:prstGeom>
            <a:noFill/>
            <a:effectLst>
              <a:softEdge rad="101600"/>
            </a:effectLst>
          </p:spPr>
        </p:pic>
      </p:grpSp>
      <p:sp>
        <p:nvSpPr>
          <p:cNvPr id="22" name="TextBox 21">
            <a:extLst>
              <a:ext uri="{FF2B5EF4-FFF2-40B4-BE49-F238E27FC236}">
                <a16:creationId xmlns:a16="http://schemas.microsoft.com/office/drawing/2014/main" xmlns="" id="{B99D37A4-EF5B-3844-9D19-3D461E0F8D90}"/>
              </a:ext>
            </a:extLst>
          </p:cNvPr>
          <p:cNvSpPr txBox="1"/>
          <p:nvPr/>
        </p:nvSpPr>
        <p:spPr>
          <a:xfrm>
            <a:off x="6481560" y="944784"/>
            <a:ext cx="94288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n=1,206</a:t>
            </a:r>
          </a:p>
        </p:txBody>
      </p:sp>
    </p:spTree>
    <p:extLst>
      <p:ext uri="{BB962C8B-B14F-4D97-AF65-F5344CB8AC3E}">
        <p14:creationId xmlns:p14="http://schemas.microsoft.com/office/powerpoint/2010/main" val="82990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Incentives</a:t>
            </a:r>
            <a:endParaRPr lang="en-GB" dirty="0"/>
          </a:p>
        </p:txBody>
      </p:sp>
      <p:sp>
        <p:nvSpPr>
          <p:cNvPr id="4" name="Slide Number Placeholder 3"/>
          <p:cNvSpPr>
            <a:spLocks noGrp="1"/>
          </p:cNvSpPr>
          <p:nvPr>
            <p:ph type="sldNum" sz="quarter" idx="12"/>
          </p:nvPr>
        </p:nvSpPr>
        <p:spPr/>
        <p:txBody>
          <a:bodyPr/>
          <a:lstStyle/>
          <a:p>
            <a:fld id="{278F26AF-AC07-4DBB-BAB5-1D8228F29852}" type="slidenum">
              <a:rPr lang="en-GB" smtClean="0"/>
              <a:t>57</a:t>
            </a:fld>
            <a:endParaRPr lang="en-GB"/>
          </a:p>
        </p:txBody>
      </p:sp>
      <p:sp>
        <p:nvSpPr>
          <p:cNvPr id="5" name="Content Placeholder 4"/>
          <p:cNvSpPr>
            <a:spLocks noGrp="1"/>
          </p:cNvSpPr>
          <p:nvPr>
            <p:ph idx="1"/>
          </p:nvPr>
        </p:nvSpPr>
        <p:spPr/>
        <p:txBody>
          <a:bodyPr/>
          <a:lstStyle/>
          <a:p>
            <a:pPr marL="514350" indent="-514350">
              <a:buFont typeface="+mj-lt"/>
              <a:buAutoNum type="alphaUcPeriod"/>
            </a:pPr>
            <a:r>
              <a:rPr lang="en-GB" dirty="0" smtClean="0"/>
              <a:t>Who?</a:t>
            </a:r>
          </a:p>
          <a:p>
            <a:pPr marL="514350" indent="-514350">
              <a:buFont typeface="+mj-lt"/>
              <a:buAutoNum type="alphaUcPeriod"/>
            </a:pPr>
            <a:r>
              <a:rPr lang="en-GB" dirty="0" smtClean="0"/>
              <a:t>Conditional on?</a:t>
            </a:r>
          </a:p>
          <a:p>
            <a:pPr marL="514350" indent="-514350">
              <a:buFont typeface="+mj-lt"/>
              <a:buAutoNum type="alphaUcPeriod"/>
            </a:pPr>
            <a:r>
              <a:rPr lang="en-GB" dirty="0" smtClean="0"/>
              <a:t>How much?</a:t>
            </a:r>
          </a:p>
          <a:p>
            <a:pPr marL="514350" indent="-514350">
              <a:buFont typeface="+mj-lt"/>
              <a:buAutoNum type="alphaUcPeriod"/>
            </a:pPr>
            <a:r>
              <a:rPr lang="en-GB" dirty="0" smtClean="0"/>
              <a:t>What for?</a:t>
            </a:r>
          </a:p>
        </p:txBody>
      </p:sp>
    </p:spTree>
    <p:extLst>
      <p:ext uri="{BB962C8B-B14F-4D97-AF65-F5344CB8AC3E}">
        <p14:creationId xmlns:p14="http://schemas.microsoft.com/office/powerpoint/2010/main" val="38793398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Size of incentive</a:t>
            </a:r>
            <a:endParaRPr lang="en-GB" dirty="0"/>
          </a:p>
        </p:txBody>
      </p:sp>
      <p:sp>
        <p:nvSpPr>
          <p:cNvPr id="3" name="Content Placeholder 2"/>
          <p:cNvSpPr>
            <a:spLocks noGrp="1"/>
          </p:cNvSpPr>
          <p:nvPr>
            <p:ph idx="1"/>
          </p:nvPr>
        </p:nvSpPr>
        <p:spPr>
          <a:xfrm>
            <a:off x="457200" y="1200150"/>
            <a:ext cx="8229600" cy="3747863"/>
          </a:xfrm>
        </p:spPr>
        <p:txBody>
          <a:bodyPr>
            <a:normAutofit fontScale="77500" lnSpcReduction="20000"/>
          </a:bodyPr>
          <a:lstStyle/>
          <a:p>
            <a:r>
              <a:rPr lang="en-GB" dirty="0" smtClean="0"/>
              <a:t>Scale down?</a:t>
            </a:r>
          </a:p>
          <a:p>
            <a:endParaRPr lang="en-GB" dirty="0"/>
          </a:p>
          <a:p>
            <a:endParaRPr lang="en-GB" dirty="0" smtClean="0"/>
          </a:p>
          <a:p>
            <a:endParaRPr lang="en-GB" dirty="0"/>
          </a:p>
          <a:p>
            <a:endParaRPr lang="en-GB" dirty="0" smtClean="0"/>
          </a:p>
          <a:p>
            <a:endParaRPr lang="en-GB" dirty="0" smtClean="0"/>
          </a:p>
          <a:p>
            <a:r>
              <a:rPr lang="en-GB" sz="3100" dirty="0" smtClean="0"/>
              <a:t>Nudge </a:t>
            </a:r>
            <a:r>
              <a:rPr lang="en-GB" sz="3100" dirty="0"/>
              <a:t>theory based on 5p </a:t>
            </a:r>
            <a:r>
              <a:rPr lang="en-GB" sz="3100" dirty="0" smtClean="0"/>
              <a:t>every time </a:t>
            </a:r>
            <a:r>
              <a:rPr lang="en-GB" sz="3100" dirty="0"/>
              <a:t>a mother puts her baby to the breast </a:t>
            </a:r>
          </a:p>
          <a:p>
            <a:r>
              <a:rPr lang="en-GB" sz="3100" dirty="0"/>
              <a:t>If she does this 20 times a day = £1 a day x 7 days = £7 a week x 6-8 weeks = £42 - £56 at 6-8 weeks</a:t>
            </a:r>
          </a:p>
          <a:p>
            <a:endParaRPr lang="en-GB" dirty="0" smtClean="0"/>
          </a:p>
          <a:p>
            <a:endParaRPr lang="en-GB" dirty="0" smtClean="0"/>
          </a:p>
        </p:txBody>
      </p:sp>
      <p:sp>
        <p:nvSpPr>
          <p:cNvPr id="4" name="Slide Number Placeholder 3"/>
          <p:cNvSpPr>
            <a:spLocks noGrp="1"/>
          </p:cNvSpPr>
          <p:nvPr>
            <p:ph type="sldNum" sz="quarter" idx="12"/>
          </p:nvPr>
        </p:nvSpPr>
        <p:spPr/>
        <p:txBody>
          <a:bodyPr/>
          <a:lstStyle/>
          <a:p>
            <a:fld id="{278F26AF-AC07-4DBB-BAB5-1D8228F29852}" type="slidenum">
              <a:rPr lang="en-GB" smtClean="0"/>
              <a:t>58</a:t>
            </a:fld>
            <a:endParaRPr lang="en-GB"/>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1635646"/>
            <a:ext cx="2657475" cy="172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866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Image result for love to shop vouch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771550"/>
            <a:ext cx="3220759" cy="33242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GB" dirty="0" smtClean="0"/>
              <a:t>Type of incentive</a:t>
            </a:r>
            <a:endParaRPr lang="en-GB" dirty="0"/>
          </a:p>
        </p:txBody>
      </p:sp>
      <p:sp>
        <p:nvSpPr>
          <p:cNvPr id="4" name="Slide Number Placeholder 3"/>
          <p:cNvSpPr>
            <a:spLocks noGrp="1"/>
          </p:cNvSpPr>
          <p:nvPr>
            <p:ph type="sldNum" sz="quarter" idx="12"/>
          </p:nvPr>
        </p:nvSpPr>
        <p:spPr/>
        <p:txBody>
          <a:bodyPr/>
          <a:lstStyle/>
          <a:p>
            <a:fld id="{278F26AF-AC07-4DBB-BAB5-1D8228F29852}" type="slidenum">
              <a:rPr lang="en-GB" smtClean="0"/>
              <a:t>59</a:t>
            </a:fld>
            <a:endParaRPr lang="en-GB"/>
          </a:p>
        </p:txBody>
      </p:sp>
      <p:pic>
        <p:nvPicPr>
          <p:cNvPr id="4103" name="Picture 7" descr="Image result for tesco vouch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1419796"/>
            <a:ext cx="2714625" cy="2286001"/>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Image result for morrison vouch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00" y="1548710"/>
            <a:ext cx="2664296" cy="2131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8528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beginning</a:t>
            </a:r>
            <a:endParaRPr lang="en-GB" dirty="0"/>
          </a:p>
        </p:txBody>
      </p:sp>
      <p:sp>
        <p:nvSpPr>
          <p:cNvPr id="4" name="Slide Number Placeholder 3"/>
          <p:cNvSpPr>
            <a:spLocks noGrp="1"/>
          </p:cNvSpPr>
          <p:nvPr>
            <p:ph type="sldNum" sz="quarter" idx="12"/>
          </p:nvPr>
        </p:nvSpPr>
        <p:spPr/>
        <p:txBody>
          <a:bodyPr/>
          <a:lstStyle/>
          <a:p>
            <a:fld id="{278F26AF-AC07-4DBB-BAB5-1D8228F29852}" type="slidenum">
              <a:rPr lang="en-GB" smtClean="0"/>
              <a:t>6</a:t>
            </a:fld>
            <a:endParaRPr lang="en-GB"/>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67744" y="1563638"/>
            <a:ext cx="4176464"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95105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840" y="339502"/>
            <a:ext cx="8229600" cy="857250"/>
          </a:xfrm>
        </p:spPr>
        <p:txBody>
          <a:bodyPr>
            <a:normAutofit/>
          </a:bodyPr>
          <a:lstStyle/>
          <a:p>
            <a:r>
              <a:rPr lang="en-GB" dirty="0" smtClean="0"/>
              <a:t>Restricted?</a:t>
            </a:r>
            <a:endParaRPr lang="en-GB" dirty="0"/>
          </a:p>
        </p:txBody>
      </p:sp>
      <p:sp>
        <p:nvSpPr>
          <p:cNvPr id="4" name="Slide Number Placeholder 3"/>
          <p:cNvSpPr>
            <a:spLocks noGrp="1"/>
          </p:cNvSpPr>
          <p:nvPr>
            <p:ph type="sldNum" sz="quarter" idx="12"/>
          </p:nvPr>
        </p:nvSpPr>
        <p:spPr/>
        <p:txBody>
          <a:bodyPr/>
          <a:lstStyle/>
          <a:p>
            <a:fld id="{278F26AF-AC07-4DBB-BAB5-1D8228F29852}" type="slidenum">
              <a:rPr lang="en-GB" smtClean="0"/>
              <a:t>60</a:t>
            </a:fld>
            <a:endParaRPr lang="en-GB"/>
          </a:p>
        </p:txBody>
      </p:sp>
      <p:pic>
        <p:nvPicPr>
          <p:cNvPr id="6" name="Picture 5"/>
          <p:cNvPicPr/>
          <p:nvPr/>
        </p:nvPicPr>
        <p:blipFill rotWithShape="1">
          <a:blip r:embed="rId3"/>
          <a:srcRect l="14312" t="13313" r="30437" b="18048"/>
          <a:stretch/>
        </p:blipFill>
        <p:spPr bwMode="auto">
          <a:xfrm>
            <a:off x="4644008" y="1707653"/>
            <a:ext cx="3816424" cy="2838893"/>
          </a:xfrm>
          <a:prstGeom prst="rect">
            <a:avLst/>
          </a:prstGeom>
          <a:ln>
            <a:noFill/>
          </a:ln>
          <a:extLst>
            <a:ext uri="{53640926-AAD7-44D8-BBD7-CCE9431645EC}">
              <a14:shadowObscured xmlns:a14="http://schemas.microsoft.com/office/drawing/2010/main"/>
            </a:ext>
          </a:extLst>
        </p:spPr>
      </p:pic>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3518" t="24593" r="35262" b="34012"/>
          <a:stretch/>
        </p:blipFill>
        <p:spPr bwMode="auto">
          <a:xfrm>
            <a:off x="611560" y="1707654"/>
            <a:ext cx="3806455" cy="2838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114975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Most likely variations…?</a:t>
            </a:r>
            <a:endParaRPr lang="en-GB" dirty="0"/>
          </a:p>
        </p:txBody>
      </p:sp>
      <p:sp>
        <p:nvSpPr>
          <p:cNvPr id="3" name="Content Placeholder 2"/>
          <p:cNvSpPr>
            <a:spLocks noGrp="1"/>
          </p:cNvSpPr>
          <p:nvPr>
            <p:ph idx="1"/>
          </p:nvPr>
        </p:nvSpPr>
        <p:spPr>
          <a:xfrm>
            <a:off x="467544" y="1200151"/>
            <a:ext cx="8229600" cy="3943349"/>
          </a:xfrm>
        </p:spPr>
        <p:txBody>
          <a:bodyPr>
            <a:normAutofit lnSpcReduction="10000"/>
          </a:bodyPr>
          <a:lstStyle/>
          <a:p>
            <a:pPr marL="0" indent="0">
              <a:buNone/>
            </a:pPr>
            <a:r>
              <a:rPr lang="en-GB" dirty="0" smtClean="0"/>
              <a:t>1. </a:t>
            </a:r>
            <a:r>
              <a:rPr lang="en-GB" b="1" dirty="0"/>
              <a:t>Same value voucher (£40) </a:t>
            </a:r>
            <a:r>
              <a:rPr lang="en-GB" dirty="0"/>
              <a:t>conditional on </a:t>
            </a:r>
            <a:r>
              <a:rPr lang="en-GB" i="1" dirty="0"/>
              <a:t>any </a:t>
            </a:r>
            <a:r>
              <a:rPr lang="en-GB" dirty="0"/>
              <a:t>breastmilk at 3 </a:t>
            </a:r>
            <a:r>
              <a:rPr lang="en-GB" dirty="0" err="1"/>
              <a:t>timepoints</a:t>
            </a:r>
            <a:r>
              <a:rPr lang="en-GB" dirty="0"/>
              <a:t> (2 days, 10 days</a:t>
            </a:r>
            <a:r>
              <a:rPr lang="en-GB" dirty="0" smtClean="0"/>
              <a:t>, 6-8 </a:t>
            </a:r>
            <a:r>
              <a:rPr lang="en-GB" dirty="0"/>
              <a:t>weeks)</a:t>
            </a:r>
          </a:p>
          <a:p>
            <a:pPr marL="0" indent="0">
              <a:buNone/>
            </a:pPr>
            <a:r>
              <a:rPr lang="en-GB" dirty="0" smtClean="0"/>
              <a:t>2. </a:t>
            </a:r>
            <a:r>
              <a:rPr lang="en-GB" b="1" dirty="0" smtClean="0"/>
              <a:t>Lower </a:t>
            </a:r>
            <a:r>
              <a:rPr lang="en-GB" b="1" dirty="0"/>
              <a:t>value voucher (£20) </a:t>
            </a:r>
            <a:r>
              <a:rPr lang="en-GB" dirty="0"/>
              <a:t>conditional on </a:t>
            </a:r>
            <a:r>
              <a:rPr lang="en-GB" i="1" dirty="0"/>
              <a:t>any </a:t>
            </a:r>
            <a:r>
              <a:rPr lang="en-GB" dirty="0"/>
              <a:t>breastmilk at 3 </a:t>
            </a:r>
            <a:r>
              <a:rPr lang="en-GB" dirty="0" err="1"/>
              <a:t>timepoints</a:t>
            </a:r>
            <a:r>
              <a:rPr lang="en-GB" dirty="0"/>
              <a:t> (2 days, 10 days</a:t>
            </a:r>
            <a:r>
              <a:rPr lang="en-GB" dirty="0" smtClean="0"/>
              <a:t>, 6-8 </a:t>
            </a:r>
            <a:r>
              <a:rPr lang="en-GB" dirty="0"/>
              <a:t>weeks).</a:t>
            </a:r>
          </a:p>
          <a:p>
            <a:pPr marL="0" indent="0">
              <a:buNone/>
            </a:pPr>
            <a:r>
              <a:rPr lang="en-GB" dirty="0" smtClean="0"/>
              <a:t>3. </a:t>
            </a:r>
            <a:r>
              <a:rPr lang="en-GB" b="1" dirty="0"/>
              <a:t>Single voucher (£100) </a:t>
            </a:r>
            <a:r>
              <a:rPr lang="en-GB" dirty="0"/>
              <a:t>conditional on exclusive breastmilk at 6-8 </a:t>
            </a:r>
            <a:r>
              <a:rPr lang="en-GB" dirty="0" smtClean="0"/>
              <a:t>weeks</a:t>
            </a:r>
          </a:p>
          <a:p>
            <a:pPr marL="0" indent="0">
              <a:buNone/>
            </a:pPr>
            <a:endParaRPr lang="en-GB" dirty="0"/>
          </a:p>
        </p:txBody>
      </p:sp>
      <p:sp>
        <p:nvSpPr>
          <p:cNvPr id="4" name="Slide Number Placeholder 3"/>
          <p:cNvSpPr>
            <a:spLocks noGrp="1"/>
          </p:cNvSpPr>
          <p:nvPr>
            <p:ph type="sldNum" sz="quarter" idx="12"/>
          </p:nvPr>
        </p:nvSpPr>
        <p:spPr/>
        <p:txBody>
          <a:bodyPr/>
          <a:lstStyle/>
          <a:p>
            <a:fld id="{278F26AF-AC07-4DBB-BAB5-1D8228F29852}" type="slidenum">
              <a:rPr lang="en-GB" smtClean="0"/>
              <a:t>61</a:t>
            </a:fld>
            <a:endParaRPr lang="en-GB"/>
          </a:p>
        </p:txBody>
      </p:sp>
    </p:spTree>
    <p:extLst>
      <p:ext uri="{BB962C8B-B14F-4D97-AF65-F5344CB8AC3E}">
        <p14:creationId xmlns:p14="http://schemas.microsoft.com/office/powerpoint/2010/main" val="26316558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NOSH </a:t>
            </a:r>
            <a:endParaRPr lang="en-GB" dirty="0"/>
          </a:p>
        </p:txBody>
      </p:sp>
      <p:sp>
        <p:nvSpPr>
          <p:cNvPr id="3" name="Content Placeholder 2"/>
          <p:cNvSpPr>
            <a:spLocks noGrp="1"/>
          </p:cNvSpPr>
          <p:nvPr>
            <p:ph idx="1"/>
          </p:nvPr>
        </p:nvSpPr>
        <p:spPr>
          <a:xfrm>
            <a:off x="457200" y="1200150"/>
            <a:ext cx="8229600" cy="3943349"/>
          </a:xfrm>
        </p:spPr>
        <p:txBody>
          <a:bodyPr>
            <a:normAutofit/>
          </a:bodyPr>
          <a:lstStyle/>
          <a:p>
            <a:pPr marL="0" indent="0">
              <a:buNone/>
            </a:pPr>
            <a:r>
              <a:rPr lang="en-GB" dirty="0" smtClean="0"/>
              <a:t> </a:t>
            </a:r>
            <a:r>
              <a:rPr lang="en-GB" b="1" dirty="0"/>
              <a:t>V</a:t>
            </a:r>
            <a:r>
              <a:rPr lang="en-GB" b="1" dirty="0" smtClean="0"/>
              <a:t>alue of the voucher </a:t>
            </a:r>
            <a:r>
              <a:rPr lang="en-GB" b="1" dirty="0"/>
              <a:t>(£40) </a:t>
            </a:r>
            <a:r>
              <a:rPr lang="en-GB" dirty="0"/>
              <a:t>conditional on </a:t>
            </a:r>
            <a:r>
              <a:rPr lang="en-GB" i="1" dirty="0"/>
              <a:t>any </a:t>
            </a:r>
            <a:r>
              <a:rPr lang="en-GB" dirty="0"/>
              <a:t>breastmilk at </a:t>
            </a:r>
            <a:r>
              <a:rPr lang="en-GB" dirty="0" smtClean="0"/>
              <a:t>5 </a:t>
            </a:r>
            <a:r>
              <a:rPr lang="en-GB" dirty="0" err="1"/>
              <a:t>timepoints</a:t>
            </a:r>
            <a:r>
              <a:rPr lang="en-GB" dirty="0"/>
              <a:t> (2 days, 10 days</a:t>
            </a:r>
            <a:r>
              <a:rPr lang="en-GB" dirty="0" smtClean="0"/>
              <a:t>, 6-8 weeks, 3 months and 6 months)</a:t>
            </a:r>
            <a:endParaRPr lang="en-GB" dirty="0"/>
          </a:p>
          <a:p>
            <a:pPr marL="0" indent="0">
              <a:buNone/>
            </a:pPr>
            <a:r>
              <a:rPr lang="en-GB" dirty="0"/>
              <a:t> </a:t>
            </a:r>
            <a:r>
              <a:rPr lang="en-GB" dirty="0" smtClean="0"/>
              <a:t>The </a:t>
            </a:r>
            <a:r>
              <a:rPr lang="en-GB" dirty="0"/>
              <a:t>experimental interventions will be offered in the intervention clusters for between one to </a:t>
            </a:r>
            <a:r>
              <a:rPr lang="en-GB" dirty="0" smtClean="0"/>
              <a:t>three </a:t>
            </a:r>
            <a:r>
              <a:rPr lang="en-GB" dirty="0" err="1" smtClean="0"/>
              <a:t>yrs</a:t>
            </a:r>
            <a:endParaRPr lang="en-GB" dirty="0"/>
          </a:p>
        </p:txBody>
      </p:sp>
      <p:sp>
        <p:nvSpPr>
          <p:cNvPr id="4" name="Slide Number Placeholder 3"/>
          <p:cNvSpPr>
            <a:spLocks noGrp="1"/>
          </p:cNvSpPr>
          <p:nvPr>
            <p:ph type="sldNum" sz="quarter" idx="12"/>
          </p:nvPr>
        </p:nvSpPr>
        <p:spPr/>
        <p:txBody>
          <a:bodyPr/>
          <a:lstStyle/>
          <a:p>
            <a:fld id="{278F26AF-AC07-4DBB-BAB5-1D8228F29852}" type="slidenum">
              <a:rPr lang="en-GB" smtClean="0"/>
              <a:t>62</a:t>
            </a:fld>
            <a:endParaRPr lang="en-GB"/>
          </a:p>
        </p:txBody>
      </p:sp>
    </p:spTree>
    <p:extLst>
      <p:ext uri="{BB962C8B-B14F-4D97-AF65-F5344CB8AC3E}">
        <p14:creationId xmlns:p14="http://schemas.microsoft.com/office/powerpoint/2010/main" val="15946694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4400" y="4441403"/>
            <a:ext cx="8229600" cy="651719"/>
          </a:xfrm>
        </p:spPr>
        <p:txBody>
          <a:bodyPr>
            <a:normAutofit/>
          </a:bodyPr>
          <a:lstStyle/>
          <a:p>
            <a:pPr algn="r"/>
            <a:r>
              <a:rPr lang="en-GB" sz="2000" dirty="0" smtClean="0"/>
              <a:t>November 2017 - Trial results announced </a:t>
            </a:r>
            <a:endParaRPr lang="en-GB" sz="2000" dirty="0"/>
          </a:p>
        </p:txBody>
      </p:sp>
      <p:sp>
        <p:nvSpPr>
          <p:cNvPr id="4" name="Slide Number Placeholder 3"/>
          <p:cNvSpPr>
            <a:spLocks noGrp="1"/>
          </p:cNvSpPr>
          <p:nvPr>
            <p:ph type="sldNum" sz="quarter" idx="12"/>
          </p:nvPr>
        </p:nvSpPr>
        <p:spPr/>
        <p:txBody>
          <a:bodyPr/>
          <a:lstStyle/>
          <a:p>
            <a:fld id="{278F26AF-AC07-4DBB-BAB5-1D8228F29852}" type="slidenum">
              <a:rPr lang="en-GB" smtClean="0"/>
              <a:t>63</a:t>
            </a:fld>
            <a:endParaRPr lang="en-GB"/>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267494"/>
            <a:ext cx="5328592" cy="4204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310120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50448"/>
            <a:ext cx="8229600" cy="857250"/>
          </a:xfrm>
        </p:spPr>
        <p:txBody>
          <a:bodyPr>
            <a:normAutofit fontScale="90000"/>
          </a:bodyPr>
          <a:lstStyle/>
          <a:p>
            <a:r>
              <a:rPr lang="en-GB" dirty="0" smtClean="0"/>
              <a:t>Valuing Breastfeeding</a:t>
            </a:r>
            <a:r>
              <a:rPr lang="en-GB" dirty="0"/>
              <a:t/>
            </a:r>
            <a:br>
              <a:rPr lang="en-GB" dirty="0"/>
            </a:br>
            <a:endParaRPr lang="en-GB" sz="3100" i="1" dirty="0"/>
          </a:p>
        </p:txBody>
      </p:sp>
      <p:sp>
        <p:nvSpPr>
          <p:cNvPr id="3" name="Content Placeholder 2"/>
          <p:cNvSpPr>
            <a:spLocks noGrp="1"/>
          </p:cNvSpPr>
          <p:nvPr>
            <p:ph sz="half" idx="1"/>
          </p:nvPr>
        </p:nvSpPr>
        <p:spPr>
          <a:xfrm>
            <a:off x="457200" y="1200151"/>
            <a:ext cx="5050904" cy="3394472"/>
          </a:xfrm>
        </p:spPr>
        <p:txBody>
          <a:bodyPr>
            <a:normAutofit/>
          </a:bodyPr>
          <a:lstStyle/>
          <a:p>
            <a:pPr marL="0" indent="0" algn="ctr">
              <a:buNone/>
            </a:pPr>
            <a:r>
              <a:rPr lang="en-GB" sz="3800" dirty="0" smtClean="0"/>
              <a:t>Thank you</a:t>
            </a:r>
          </a:p>
          <a:p>
            <a:pPr marL="0" indent="0" algn="ctr">
              <a:buNone/>
            </a:pPr>
            <a:r>
              <a:rPr lang="en-GB" sz="3800" dirty="0" smtClean="0"/>
              <a:t>Questions?</a:t>
            </a:r>
          </a:p>
          <a:p>
            <a:pPr marL="0" indent="0" algn="ctr">
              <a:buNone/>
            </a:pPr>
            <a:endParaRPr lang="en-GB" sz="3800" dirty="0" smtClean="0"/>
          </a:p>
          <a:p>
            <a:pPr marL="0" indent="0" algn="ctr">
              <a:buNone/>
            </a:pPr>
            <a:r>
              <a:rPr lang="en-GB" sz="3800" dirty="0" smtClean="0"/>
              <a:t>c.relton@sheffield.ac.uk</a:t>
            </a:r>
            <a:endParaRPr lang="en-GB" dirty="0" smtClean="0"/>
          </a:p>
        </p:txBody>
      </p:sp>
      <p:sp>
        <p:nvSpPr>
          <p:cNvPr id="4" name="Slide Number Placeholder 3"/>
          <p:cNvSpPr>
            <a:spLocks noGrp="1"/>
          </p:cNvSpPr>
          <p:nvPr>
            <p:ph type="sldNum" sz="quarter" idx="12"/>
          </p:nvPr>
        </p:nvSpPr>
        <p:spPr/>
        <p:txBody>
          <a:bodyPr/>
          <a:lstStyle/>
          <a:p>
            <a:fld id="{278F26AF-AC07-4DBB-BAB5-1D8228F29852}" type="slidenum">
              <a:rPr lang="en-GB" smtClean="0"/>
              <a:t>64</a:t>
            </a:fld>
            <a:endParaRPr lang="en-GB"/>
          </a:p>
        </p:txBody>
      </p:sp>
      <p:pic>
        <p:nvPicPr>
          <p:cNvPr id="9" name="Picture 4" descr="http://ifutures.group.shef.ac.uk/media/uni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4249356"/>
            <a:ext cx="1728192" cy="6480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NEW BANNER_NIGEL cop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4725"/>
          <a:stretch/>
        </p:blipFill>
        <p:spPr bwMode="auto">
          <a:xfrm>
            <a:off x="6815855" y="4249356"/>
            <a:ext cx="2016224" cy="789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7737"/>
          <a:stretch/>
        </p:blipFill>
        <p:spPr bwMode="auto">
          <a:xfrm>
            <a:off x="5868143" y="1203598"/>
            <a:ext cx="2800463" cy="220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553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395536" y="3939902"/>
            <a:ext cx="4032448" cy="442144"/>
          </a:xfrm>
        </p:spPr>
        <p:txBody>
          <a:bodyPr>
            <a:normAutofit fontScale="77500" lnSpcReduction="20000"/>
          </a:bodyPr>
          <a:lstStyle/>
          <a:p>
            <a:pPr marL="0" indent="0">
              <a:buNone/>
            </a:pPr>
            <a:r>
              <a:rPr lang="en-GB" dirty="0" smtClean="0"/>
              <a:t>Slides courtesy of Lars Bode</a:t>
            </a:r>
            <a:endParaRPr lang="en-GB" dirty="0"/>
          </a:p>
        </p:txBody>
      </p:sp>
      <p:sp>
        <p:nvSpPr>
          <p:cNvPr id="4" name="Slide Number Placeholder 3"/>
          <p:cNvSpPr>
            <a:spLocks noGrp="1"/>
          </p:cNvSpPr>
          <p:nvPr>
            <p:ph type="sldNum" sz="quarter" idx="12"/>
          </p:nvPr>
        </p:nvSpPr>
        <p:spPr/>
        <p:txBody>
          <a:bodyPr/>
          <a:lstStyle/>
          <a:p>
            <a:fld id="{278F26AF-AC07-4DBB-BAB5-1D8228F29852}" type="slidenum">
              <a:rPr lang="en-GB" smtClean="0"/>
              <a:t>65</a:t>
            </a:fld>
            <a:endParaRPr lang="en-GB"/>
          </a:p>
        </p:txBody>
      </p:sp>
    </p:spTree>
    <p:extLst>
      <p:ext uri="{BB962C8B-B14F-4D97-AF65-F5344CB8AC3E}">
        <p14:creationId xmlns:p14="http://schemas.microsoft.com/office/powerpoint/2010/main" val="282204820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SPARE SLIDES</a:t>
            </a:r>
            <a:endParaRPr lang="en-GB" b="1" dirty="0">
              <a:solidFill>
                <a:srgbClr val="FF0000"/>
              </a:solidFill>
            </a:endParaRPr>
          </a:p>
        </p:txBody>
      </p:sp>
      <p:sp>
        <p:nvSpPr>
          <p:cNvPr id="3" name="Content Placeholder 2"/>
          <p:cNvSpPr>
            <a:spLocks noGrp="1"/>
          </p:cNvSpPr>
          <p:nvPr>
            <p:ph idx="1"/>
          </p:nvPr>
        </p:nvSpPr>
        <p:spPr/>
        <p:txBody>
          <a:bodyPr/>
          <a:lstStyle/>
          <a:p>
            <a:endParaRPr lang="en-GB" dirty="0"/>
          </a:p>
        </p:txBody>
      </p:sp>
      <p:sp>
        <p:nvSpPr>
          <p:cNvPr id="4" name="Slide Number Placeholder 3"/>
          <p:cNvSpPr>
            <a:spLocks noGrp="1"/>
          </p:cNvSpPr>
          <p:nvPr>
            <p:ph type="sldNum" sz="quarter" idx="12"/>
          </p:nvPr>
        </p:nvSpPr>
        <p:spPr/>
        <p:txBody>
          <a:bodyPr/>
          <a:lstStyle/>
          <a:p>
            <a:fld id="{278F26AF-AC07-4DBB-BAB5-1D8228F29852}" type="slidenum">
              <a:rPr lang="en-GB" smtClean="0"/>
              <a:t>66</a:t>
            </a:fld>
            <a:endParaRPr lang="en-GB"/>
          </a:p>
        </p:txBody>
      </p:sp>
    </p:spTree>
    <p:extLst>
      <p:ext uri="{BB962C8B-B14F-4D97-AF65-F5344CB8AC3E}">
        <p14:creationId xmlns:p14="http://schemas.microsoft.com/office/powerpoint/2010/main" val="13302570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Measuring outcomes</a:t>
            </a:r>
            <a:endParaRPr lang="en-GB" dirty="0"/>
          </a:p>
        </p:txBody>
      </p:sp>
      <p:sp>
        <p:nvSpPr>
          <p:cNvPr id="3" name="Content Placeholder 2"/>
          <p:cNvSpPr>
            <a:spLocks noGrp="1"/>
          </p:cNvSpPr>
          <p:nvPr>
            <p:ph idx="1"/>
          </p:nvPr>
        </p:nvSpPr>
        <p:spPr>
          <a:xfrm>
            <a:off x="457200" y="1200150"/>
            <a:ext cx="8229600" cy="3675855"/>
          </a:xfrm>
        </p:spPr>
        <p:txBody>
          <a:bodyPr>
            <a:normAutofit fontScale="70000" lnSpcReduction="20000"/>
          </a:bodyPr>
          <a:lstStyle/>
          <a:p>
            <a:r>
              <a:rPr lang="en-GB" dirty="0" smtClean="0"/>
              <a:t>Multiple sources &amp; perspectives</a:t>
            </a:r>
          </a:p>
          <a:p>
            <a:endParaRPr lang="en-GB" dirty="0" smtClean="0"/>
          </a:p>
          <a:p>
            <a:r>
              <a:rPr lang="en-GB" dirty="0" smtClean="0"/>
              <a:t>Trial</a:t>
            </a:r>
          </a:p>
          <a:p>
            <a:r>
              <a:rPr lang="en-GB" dirty="0" smtClean="0"/>
              <a:t>Primary outcome</a:t>
            </a:r>
          </a:p>
          <a:p>
            <a:pPr lvl="1"/>
            <a:r>
              <a:rPr lang="en-GB" dirty="0" smtClean="0"/>
              <a:t>Any breastfeeding at 6-8 weeks</a:t>
            </a:r>
          </a:p>
          <a:p>
            <a:r>
              <a:rPr lang="en-GB" dirty="0" smtClean="0"/>
              <a:t>Secondary outcomes</a:t>
            </a:r>
          </a:p>
          <a:p>
            <a:pPr lvl="1"/>
            <a:r>
              <a:rPr lang="en-GB" dirty="0"/>
              <a:t>1. </a:t>
            </a:r>
            <a:r>
              <a:rPr lang="en-GB" dirty="0" smtClean="0"/>
              <a:t>Initiation </a:t>
            </a:r>
            <a:r>
              <a:rPr lang="en-GB" dirty="0"/>
              <a:t>of breastfeeding </a:t>
            </a:r>
          </a:p>
          <a:p>
            <a:pPr lvl="1"/>
            <a:r>
              <a:rPr lang="en-GB" dirty="0"/>
              <a:t>2. Exclusive breastfeeding at 6-8 weeks </a:t>
            </a:r>
          </a:p>
          <a:p>
            <a:pPr lvl="1"/>
            <a:r>
              <a:rPr lang="en-GB" dirty="0"/>
              <a:t>3. </a:t>
            </a:r>
            <a:r>
              <a:rPr lang="en-GB" dirty="0" smtClean="0"/>
              <a:t>Breastfeeding at </a:t>
            </a:r>
            <a:r>
              <a:rPr lang="en-GB" dirty="0"/>
              <a:t>hospital discharge, 7 – 10 days, 10-14 days, 6 and 12 months </a:t>
            </a:r>
          </a:p>
          <a:p>
            <a:pPr lvl="1"/>
            <a:r>
              <a:rPr lang="en-GB" dirty="0"/>
              <a:t>4. Cost-effectiveness of the approaches tested </a:t>
            </a:r>
          </a:p>
          <a:p>
            <a:endParaRPr lang="en-GB" dirty="0" smtClean="0"/>
          </a:p>
          <a:p>
            <a:endParaRPr lang="en-GB" dirty="0" smtClean="0"/>
          </a:p>
          <a:p>
            <a:endParaRPr lang="en-GB" dirty="0"/>
          </a:p>
        </p:txBody>
      </p:sp>
      <p:sp>
        <p:nvSpPr>
          <p:cNvPr id="4" name="Slide Number Placeholder 3"/>
          <p:cNvSpPr>
            <a:spLocks noGrp="1"/>
          </p:cNvSpPr>
          <p:nvPr>
            <p:ph type="sldNum" sz="quarter" idx="12"/>
          </p:nvPr>
        </p:nvSpPr>
        <p:spPr/>
        <p:txBody>
          <a:bodyPr/>
          <a:lstStyle/>
          <a:p>
            <a:fld id="{278F26AF-AC07-4DBB-BAB5-1D8228F29852}" type="slidenum">
              <a:rPr lang="en-GB" smtClean="0"/>
              <a:t>67</a:t>
            </a:fld>
            <a:endParaRPr lang="en-GB"/>
          </a:p>
        </p:txBody>
      </p:sp>
    </p:spTree>
    <p:extLst>
      <p:ext uri="{BB962C8B-B14F-4D97-AF65-F5344CB8AC3E}">
        <p14:creationId xmlns:p14="http://schemas.microsoft.com/office/powerpoint/2010/main" val="43941008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fld id="{278F26AF-AC07-4DBB-BAB5-1D8228F29852}" type="slidenum">
              <a:rPr lang="en-GB" smtClean="0"/>
              <a:t>68</a:t>
            </a:fld>
            <a:endParaRPr lang="en-GB"/>
          </a:p>
        </p:txBody>
      </p:sp>
      <p:sp>
        <p:nvSpPr>
          <p:cNvPr id="5" name="AutoShape 6" descr="Displaying photo.JPG"/>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8" descr="Displaying photo.JPG"/>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844" r="50000" b="14844"/>
          <a:stretch/>
        </p:blipFill>
        <p:spPr bwMode="auto">
          <a:xfrm>
            <a:off x="0" y="1"/>
            <a:ext cx="9144000" cy="5143500"/>
          </a:xfrm>
          <a:prstGeom prst="rect">
            <a:avLst/>
          </a:prstGeom>
          <a:solidFill>
            <a:srgbClr val="7A8B9A"/>
          </a:solidFill>
          <a:ln>
            <a:noFill/>
          </a:ln>
          <a:extLst/>
        </p:spPr>
      </p:pic>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234" t="38922" r="75703" b="37848"/>
          <a:stretch/>
        </p:blipFill>
        <p:spPr bwMode="auto">
          <a:xfrm>
            <a:off x="5245556" y="1977684"/>
            <a:ext cx="3599184" cy="2538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1475656" y="16315"/>
            <a:ext cx="2448272" cy="1629017"/>
          </a:xfrm>
          <a:prstGeom prst="rect">
            <a:avLst/>
          </a:prstGeom>
          <a:solidFill>
            <a:srgbClr val="D29F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5 million years of product development</a:t>
            </a:r>
            <a:endParaRPr lang="en-GB" sz="2800" dirty="0"/>
          </a:p>
        </p:txBody>
      </p:sp>
      <p:sp>
        <p:nvSpPr>
          <p:cNvPr id="13" name="Rectangle 12"/>
          <p:cNvSpPr/>
          <p:nvPr/>
        </p:nvSpPr>
        <p:spPr>
          <a:xfrm>
            <a:off x="1632409" y="4011909"/>
            <a:ext cx="3456384" cy="457851"/>
          </a:xfrm>
          <a:prstGeom prst="rect">
            <a:avLst/>
          </a:prstGeom>
          <a:solidFill>
            <a:srgbClr val="7A8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Vouchers for Breastfeeding</a:t>
            </a:r>
            <a:endParaRPr lang="en-GB" sz="2000" dirty="0"/>
          </a:p>
        </p:txBody>
      </p:sp>
    </p:spTree>
    <p:extLst>
      <p:ext uri="{BB962C8B-B14F-4D97-AF65-F5344CB8AC3E}">
        <p14:creationId xmlns:p14="http://schemas.microsoft.com/office/powerpoint/2010/main" val="62034396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Public impact</a:t>
            </a:r>
            <a:endParaRPr lang="en-GB" dirty="0"/>
          </a:p>
        </p:txBody>
      </p:sp>
      <p:sp>
        <p:nvSpPr>
          <p:cNvPr id="3" name="Content Placeholder 2"/>
          <p:cNvSpPr>
            <a:spLocks noGrp="1"/>
          </p:cNvSpPr>
          <p:nvPr>
            <p:ph idx="1"/>
          </p:nvPr>
        </p:nvSpPr>
        <p:spPr>
          <a:xfrm>
            <a:off x="457200" y="987574"/>
            <a:ext cx="8229600" cy="4032448"/>
          </a:xfrm>
        </p:spPr>
        <p:txBody>
          <a:bodyPr>
            <a:normAutofit fontScale="70000" lnSpcReduction="20000"/>
          </a:bodyPr>
          <a:lstStyle/>
          <a:p>
            <a:r>
              <a:rPr lang="en-GB" dirty="0" smtClean="0"/>
              <a:t>Legitimacy</a:t>
            </a:r>
            <a:endParaRPr lang="en-GB" dirty="0"/>
          </a:p>
          <a:p>
            <a:pPr lvl="1"/>
            <a:r>
              <a:rPr lang="en-GB" dirty="0"/>
              <a:t>Public </a:t>
            </a:r>
            <a:r>
              <a:rPr lang="en-GB" dirty="0" smtClean="0"/>
              <a:t>confidence</a:t>
            </a:r>
            <a:endParaRPr lang="en-GB" dirty="0"/>
          </a:p>
          <a:p>
            <a:pPr lvl="1"/>
            <a:r>
              <a:rPr lang="en-GB" dirty="0"/>
              <a:t>Stakeholder engagement </a:t>
            </a:r>
            <a:endParaRPr lang="en-GB" dirty="0" smtClean="0"/>
          </a:p>
          <a:p>
            <a:pPr lvl="1"/>
            <a:r>
              <a:rPr lang="en-GB" dirty="0" smtClean="0"/>
              <a:t>Political commitment</a:t>
            </a:r>
            <a:endParaRPr lang="en-GB" dirty="0"/>
          </a:p>
          <a:p>
            <a:r>
              <a:rPr lang="en-GB" dirty="0"/>
              <a:t>Policy </a:t>
            </a:r>
            <a:endParaRPr lang="en-GB" dirty="0" smtClean="0"/>
          </a:p>
          <a:p>
            <a:pPr lvl="1"/>
            <a:r>
              <a:rPr lang="en-GB" dirty="0" smtClean="0"/>
              <a:t>Clear </a:t>
            </a:r>
            <a:r>
              <a:rPr lang="en-GB" dirty="0"/>
              <a:t>objectives </a:t>
            </a:r>
            <a:endParaRPr lang="en-GB" dirty="0" smtClean="0"/>
          </a:p>
          <a:p>
            <a:pPr lvl="1"/>
            <a:r>
              <a:rPr lang="en-GB" dirty="0" smtClean="0"/>
              <a:t>Strong </a:t>
            </a:r>
            <a:r>
              <a:rPr lang="en-GB" dirty="0"/>
              <a:t>evidence </a:t>
            </a:r>
            <a:endParaRPr lang="en-GB" dirty="0" smtClean="0"/>
          </a:p>
          <a:p>
            <a:pPr lvl="1"/>
            <a:r>
              <a:rPr lang="en-GB" dirty="0" smtClean="0"/>
              <a:t>Feasibility  </a:t>
            </a:r>
            <a:endParaRPr lang="en-GB" dirty="0"/>
          </a:p>
          <a:p>
            <a:r>
              <a:rPr lang="en-GB" dirty="0"/>
              <a:t>Action </a:t>
            </a:r>
            <a:endParaRPr lang="en-GB" dirty="0" smtClean="0"/>
          </a:p>
          <a:p>
            <a:pPr lvl="1"/>
            <a:r>
              <a:rPr lang="en-GB" dirty="0" smtClean="0"/>
              <a:t>Management</a:t>
            </a:r>
            <a:endParaRPr lang="en-GB" dirty="0"/>
          </a:p>
          <a:p>
            <a:pPr lvl="1"/>
            <a:r>
              <a:rPr lang="en-GB" dirty="0"/>
              <a:t>Measurement </a:t>
            </a:r>
          </a:p>
          <a:p>
            <a:pPr lvl="1"/>
            <a:r>
              <a:rPr lang="en-GB" dirty="0"/>
              <a:t>Alignment</a:t>
            </a:r>
          </a:p>
          <a:p>
            <a:endParaRPr lang="en-GB" dirty="0"/>
          </a:p>
        </p:txBody>
      </p:sp>
      <p:sp>
        <p:nvSpPr>
          <p:cNvPr id="4" name="Slide Number Placeholder 3"/>
          <p:cNvSpPr>
            <a:spLocks noGrp="1"/>
          </p:cNvSpPr>
          <p:nvPr>
            <p:ph type="sldNum" sz="quarter" idx="12"/>
          </p:nvPr>
        </p:nvSpPr>
        <p:spPr/>
        <p:txBody>
          <a:bodyPr/>
          <a:lstStyle/>
          <a:p>
            <a:fld id="{278F26AF-AC07-4DBB-BAB5-1D8228F29852}" type="slidenum">
              <a:rPr lang="en-GB" smtClean="0"/>
              <a:t>69</a:t>
            </a:fld>
            <a:endParaRPr lang="en-GB"/>
          </a:p>
        </p:txBody>
      </p:sp>
    </p:spTree>
    <p:extLst>
      <p:ext uri="{BB962C8B-B14F-4D97-AF65-F5344CB8AC3E}">
        <p14:creationId xmlns:p14="http://schemas.microsoft.com/office/powerpoint/2010/main" val="16621805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35896" y="4441403"/>
            <a:ext cx="4917232" cy="651719"/>
          </a:xfrm>
        </p:spPr>
        <p:txBody>
          <a:bodyPr>
            <a:normAutofit fontScale="90000"/>
          </a:bodyPr>
          <a:lstStyle/>
          <a:p>
            <a:pPr algn="r"/>
            <a:r>
              <a:rPr lang="en-GB" sz="2000" dirty="0" smtClean="0"/>
              <a:t>July 2013 - Duchess of Cambridge decides to BF</a:t>
            </a:r>
            <a:endParaRPr lang="en-GB" sz="2000"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699792" y="1347614"/>
            <a:ext cx="3312368"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278F26AF-AC07-4DBB-BAB5-1D8228F29852}" type="slidenum">
              <a:rPr lang="en-GB" smtClean="0"/>
              <a:t>7</a:t>
            </a:fld>
            <a:endParaRPr lang="en-GB"/>
          </a:p>
        </p:txBody>
      </p:sp>
      <p:sp>
        <p:nvSpPr>
          <p:cNvPr id="7" name="Title 1"/>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accent5">
                    <a:lumMod val="50000"/>
                  </a:schemeClr>
                </a:solidFill>
                <a:latin typeface="+mj-lt"/>
                <a:ea typeface="+mj-ea"/>
                <a:cs typeface="+mj-cs"/>
              </a:defRPr>
            </a:lvl1pPr>
          </a:lstStyle>
          <a:p>
            <a:endParaRPr lang="en-GB" dirty="0"/>
          </a:p>
        </p:txBody>
      </p:sp>
      <p:sp>
        <p:nvSpPr>
          <p:cNvPr id="6" name="Title 1"/>
          <p:cNvSpPr txBox="1">
            <a:spLocks/>
          </p:cNvSpPr>
          <p:nvPr/>
        </p:nvSpPr>
        <p:spPr>
          <a:xfrm>
            <a:off x="755576" y="123478"/>
            <a:ext cx="8064896" cy="7920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accent5">
                    <a:lumMod val="50000"/>
                  </a:schemeClr>
                </a:solidFill>
                <a:latin typeface="+mj-lt"/>
                <a:ea typeface="+mj-ea"/>
                <a:cs typeface="+mj-cs"/>
              </a:defRPr>
            </a:lvl1pPr>
          </a:lstStyle>
          <a:p>
            <a:r>
              <a:rPr lang="en-GB" dirty="0" smtClean="0"/>
              <a:t>We know…..</a:t>
            </a:r>
            <a:endParaRPr lang="en-GB" dirty="0"/>
          </a:p>
        </p:txBody>
      </p:sp>
    </p:spTree>
    <p:extLst>
      <p:ext uri="{BB962C8B-B14F-4D97-AF65-F5344CB8AC3E}">
        <p14:creationId xmlns:p14="http://schemas.microsoft.com/office/powerpoint/2010/main" val="397376947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Incentives</a:t>
            </a:r>
            <a:endParaRPr lang="en-GB" dirty="0"/>
          </a:p>
        </p:txBody>
      </p:sp>
      <p:sp>
        <p:nvSpPr>
          <p:cNvPr id="4" name="Slide Number Placeholder 3"/>
          <p:cNvSpPr>
            <a:spLocks noGrp="1"/>
          </p:cNvSpPr>
          <p:nvPr>
            <p:ph type="sldNum" sz="quarter" idx="12"/>
          </p:nvPr>
        </p:nvSpPr>
        <p:spPr/>
        <p:txBody>
          <a:bodyPr/>
          <a:lstStyle/>
          <a:p>
            <a:fld id="{278F26AF-AC07-4DBB-BAB5-1D8228F29852}" type="slidenum">
              <a:rPr lang="en-GB" smtClean="0"/>
              <a:t>70</a:t>
            </a:fld>
            <a:endParaRPr lang="en-GB"/>
          </a:p>
        </p:txBody>
      </p:sp>
      <p:sp>
        <p:nvSpPr>
          <p:cNvPr id="5" name="Content Placeholder 4"/>
          <p:cNvSpPr>
            <a:spLocks noGrp="1"/>
          </p:cNvSpPr>
          <p:nvPr>
            <p:ph idx="1"/>
          </p:nvPr>
        </p:nvSpPr>
        <p:spPr/>
        <p:txBody>
          <a:bodyPr>
            <a:normAutofit/>
          </a:bodyPr>
          <a:lstStyle/>
          <a:p>
            <a:pPr marL="514350" indent="-514350">
              <a:buFont typeface="+mj-lt"/>
              <a:buAutoNum type="alphaUcPeriod"/>
            </a:pPr>
            <a:r>
              <a:rPr lang="en-GB" dirty="0" smtClean="0"/>
              <a:t>Who?</a:t>
            </a:r>
          </a:p>
          <a:p>
            <a:pPr marL="971550" lvl="1" indent="-571500">
              <a:buFont typeface="+mj-lt"/>
              <a:buAutoNum type="romanUcPeriod"/>
            </a:pPr>
            <a:r>
              <a:rPr lang="en-GB" dirty="0"/>
              <a:t>Mother</a:t>
            </a:r>
          </a:p>
          <a:p>
            <a:pPr marL="971550" lvl="1" indent="-571500">
              <a:buFont typeface="+mj-lt"/>
              <a:buAutoNum type="romanUcPeriod"/>
            </a:pPr>
            <a:r>
              <a:rPr lang="en-GB" dirty="0" smtClean="0"/>
              <a:t>Mother </a:t>
            </a:r>
            <a:r>
              <a:rPr lang="en-GB" dirty="0"/>
              <a:t>plus a ‘Significant Other Supporter (SOS)’ </a:t>
            </a:r>
          </a:p>
        </p:txBody>
      </p:sp>
    </p:spTree>
    <p:extLst>
      <p:ext uri="{BB962C8B-B14F-4D97-AF65-F5344CB8AC3E}">
        <p14:creationId xmlns:p14="http://schemas.microsoft.com/office/powerpoint/2010/main" val="60417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Incentives</a:t>
            </a:r>
            <a:endParaRPr lang="en-GB" dirty="0"/>
          </a:p>
        </p:txBody>
      </p:sp>
      <p:sp>
        <p:nvSpPr>
          <p:cNvPr id="4" name="Slide Number Placeholder 3"/>
          <p:cNvSpPr>
            <a:spLocks noGrp="1"/>
          </p:cNvSpPr>
          <p:nvPr>
            <p:ph type="sldNum" sz="quarter" idx="12"/>
          </p:nvPr>
        </p:nvSpPr>
        <p:spPr/>
        <p:txBody>
          <a:bodyPr/>
          <a:lstStyle/>
          <a:p>
            <a:fld id="{278F26AF-AC07-4DBB-BAB5-1D8228F29852}" type="slidenum">
              <a:rPr lang="en-GB" smtClean="0"/>
              <a:t>71</a:t>
            </a:fld>
            <a:endParaRPr lang="en-GB"/>
          </a:p>
        </p:txBody>
      </p:sp>
      <p:sp>
        <p:nvSpPr>
          <p:cNvPr id="5" name="Content Placeholder 4"/>
          <p:cNvSpPr>
            <a:spLocks noGrp="1"/>
          </p:cNvSpPr>
          <p:nvPr>
            <p:ph idx="1"/>
          </p:nvPr>
        </p:nvSpPr>
        <p:spPr/>
        <p:txBody>
          <a:bodyPr>
            <a:normAutofit/>
          </a:bodyPr>
          <a:lstStyle/>
          <a:p>
            <a:pPr marL="514350" indent="-514350">
              <a:buFont typeface="+mj-lt"/>
              <a:buAutoNum type="alphaUcPeriod"/>
            </a:pPr>
            <a:r>
              <a:rPr lang="en-GB" dirty="0" smtClean="0">
                <a:solidFill>
                  <a:schemeClr val="bg1">
                    <a:lumMod val="75000"/>
                  </a:schemeClr>
                </a:solidFill>
              </a:rPr>
              <a:t>Who?</a:t>
            </a:r>
          </a:p>
          <a:p>
            <a:pPr marL="514350" indent="-514350">
              <a:buFont typeface="+mj-lt"/>
              <a:buAutoNum type="alphaUcPeriod"/>
            </a:pPr>
            <a:r>
              <a:rPr lang="en-GB" dirty="0" smtClean="0"/>
              <a:t>Conditional on?</a:t>
            </a:r>
          </a:p>
          <a:p>
            <a:pPr marL="971550" lvl="1" indent="-571500">
              <a:buFont typeface="+mj-lt"/>
              <a:buAutoNum type="romanUcPeriod"/>
            </a:pPr>
            <a:r>
              <a:rPr lang="en-GB" dirty="0" smtClean="0"/>
              <a:t>Any </a:t>
            </a:r>
            <a:r>
              <a:rPr lang="en-GB" dirty="0"/>
              <a:t>breastfeeding (exclusive or mixed feeding) at 6-8 </a:t>
            </a:r>
            <a:r>
              <a:rPr lang="en-GB" dirty="0" smtClean="0"/>
              <a:t>weeks</a:t>
            </a:r>
          </a:p>
          <a:p>
            <a:pPr marL="971550" lvl="1" indent="-571500">
              <a:buFont typeface="+mj-lt"/>
              <a:buAutoNum type="romanUcPeriod"/>
            </a:pPr>
            <a:r>
              <a:rPr lang="en-GB" dirty="0" smtClean="0"/>
              <a:t>Exclusive </a:t>
            </a:r>
            <a:r>
              <a:rPr lang="en-GB" dirty="0"/>
              <a:t>breastfeeding at 6-8 </a:t>
            </a:r>
            <a:r>
              <a:rPr lang="en-GB" dirty="0" smtClean="0"/>
              <a:t>weeks</a:t>
            </a:r>
          </a:p>
        </p:txBody>
      </p:sp>
    </p:spTree>
    <p:extLst>
      <p:ext uri="{BB962C8B-B14F-4D97-AF65-F5344CB8AC3E}">
        <p14:creationId xmlns:p14="http://schemas.microsoft.com/office/powerpoint/2010/main" val="130808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Incentives</a:t>
            </a:r>
            <a:endParaRPr lang="en-GB" dirty="0"/>
          </a:p>
        </p:txBody>
      </p:sp>
      <p:sp>
        <p:nvSpPr>
          <p:cNvPr id="4" name="Slide Number Placeholder 3"/>
          <p:cNvSpPr>
            <a:spLocks noGrp="1"/>
          </p:cNvSpPr>
          <p:nvPr>
            <p:ph type="sldNum" sz="quarter" idx="12"/>
          </p:nvPr>
        </p:nvSpPr>
        <p:spPr/>
        <p:txBody>
          <a:bodyPr/>
          <a:lstStyle/>
          <a:p>
            <a:fld id="{278F26AF-AC07-4DBB-BAB5-1D8228F29852}" type="slidenum">
              <a:rPr lang="en-GB" smtClean="0"/>
              <a:t>72</a:t>
            </a:fld>
            <a:endParaRPr lang="en-GB"/>
          </a:p>
        </p:txBody>
      </p:sp>
      <p:sp>
        <p:nvSpPr>
          <p:cNvPr id="5" name="Content Placeholder 4"/>
          <p:cNvSpPr>
            <a:spLocks noGrp="1"/>
          </p:cNvSpPr>
          <p:nvPr>
            <p:ph idx="1"/>
          </p:nvPr>
        </p:nvSpPr>
        <p:spPr>
          <a:xfrm>
            <a:off x="457200" y="1200150"/>
            <a:ext cx="8229600" cy="3603847"/>
          </a:xfrm>
        </p:spPr>
        <p:txBody>
          <a:bodyPr>
            <a:normAutofit fontScale="85000" lnSpcReduction="20000"/>
          </a:bodyPr>
          <a:lstStyle/>
          <a:p>
            <a:pPr marL="514350" indent="-514350">
              <a:buFont typeface="+mj-lt"/>
              <a:buAutoNum type="alphaUcPeriod"/>
            </a:pPr>
            <a:r>
              <a:rPr lang="en-GB" dirty="0" smtClean="0">
                <a:solidFill>
                  <a:schemeClr val="bg1">
                    <a:lumMod val="75000"/>
                  </a:schemeClr>
                </a:solidFill>
              </a:rPr>
              <a:t>Who?</a:t>
            </a:r>
          </a:p>
          <a:p>
            <a:pPr marL="514350" indent="-514350">
              <a:buFont typeface="+mj-lt"/>
              <a:buAutoNum type="alphaUcPeriod"/>
            </a:pPr>
            <a:r>
              <a:rPr lang="en-GB" dirty="0" smtClean="0">
                <a:solidFill>
                  <a:schemeClr val="bg1">
                    <a:lumMod val="75000"/>
                  </a:schemeClr>
                </a:solidFill>
              </a:rPr>
              <a:t>Conditional on?</a:t>
            </a:r>
          </a:p>
          <a:p>
            <a:pPr marL="514350" indent="-514350">
              <a:buFont typeface="+mj-lt"/>
              <a:buAutoNum type="alphaUcPeriod"/>
            </a:pPr>
            <a:r>
              <a:rPr lang="en-GB" dirty="0" smtClean="0"/>
              <a:t>How much?</a:t>
            </a:r>
          </a:p>
          <a:p>
            <a:pPr marL="971550" lvl="1" indent="-571500">
              <a:buFont typeface="+mj-lt"/>
              <a:buAutoNum type="romanUcPeriod"/>
            </a:pPr>
            <a:r>
              <a:rPr lang="en-GB" dirty="0" smtClean="0"/>
              <a:t>£</a:t>
            </a:r>
            <a:r>
              <a:rPr lang="en-GB" dirty="0"/>
              <a:t>200 total </a:t>
            </a:r>
            <a:r>
              <a:rPr lang="en-GB" dirty="0" smtClean="0"/>
              <a:t>(front loaded - 5 </a:t>
            </a:r>
            <a:r>
              <a:rPr lang="en-GB" dirty="0"/>
              <a:t>stages of £40 </a:t>
            </a:r>
            <a:r>
              <a:rPr lang="en-GB" dirty="0" smtClean="0"/>
              <a:t>– </a:t>
            </a:r>
            <a:r>
              <a:rPr lang="en-GB" dirty="0"/>
              <a:t>at 2 days, 10 days, 6-8 weeks, 3 months and 6 months</a:t>
            </a:r>
            <a:r>
              <a:rPr lang="en-GB" dirty="0" smtClean="0"/>
              <a:t>)</a:t>
            </a:r>
          </a:p>
          <a:p>
            <a:pPr marL="971550" lvl="1" indent="-571500">
              <a:buFont typeface="+mj-lt"/>
              <a:buAutoNum type="romanUcPeriod"/>
            </a:pPr>
            <a:r>
              <a:rPr lang="en-GB" dirty="0"/>
              <a:t>£200 total (</a:t>
            </a:r>
            <a:r>
              <a:rPr lang="en-GB" dirty="0" smtClean="0"/>
              <a:t>increasing monthly amounts)</a:t>
            </a:r>
            <a:endParaRPr lang="en-GB" dirty="0"/>
          </a:p>
          <a:p>
            <a:pPr marL="971550" lvl="1" indent="-571500">
              <a:buFont typeface="+mj-lt"/>
              <a:buAutoNum type="romanUcPeriod"/>
            </a:pPr>
            <a:r>
              <a:rPr lang="en-GB" dirty="0" smtClean="0"/>
              <a:t>£120 </a:t>
            </a:r>
            <a:r>
              <a:rPr lang="en-GB" dirty="0"/>
              <a:t>(3 stages of £40 – </a:t>
            </a:r>
            <a:r>
              <a:rPr lang="en-GB" dirty="0" smtClean="0"/>
              <a:t>at </a:t>
            </a:r>
            <a:r>
              <a:rPr lang="en-GB" dirty="0"/>
              <a:t>2 days, 10 days, 6-8 weeks) </a:t>
            </a:r>
            <a:endParaRPr lang="en-GB" dirty="0" smtClean="0"/>
          </a:p>
          <a:p>
            <a:pPr marL="971550" lvl="1" indent="-571500">
              <a:buFont typeface="+mj-lt"/>
              <a:buAutoNum type="romanUcPeriod"/>
            </a:pPr>
            <a:r>
              <a:rPr lang="en-GB" dirty="0" smtClean="0"/>
              <a:t>£100 (single stage of £</a:t>
            </a:r>
            <a:r>
              <a:rPr lang="en-GB" dirty="0"/>
              <a:t>100 at 6-8 weeks) </a:t>
            </a:r>
            <a:endParaRPr lang="en-GB" dirty="0" smtClean="0"/>
          </a:p>
          <a:p>
            <a:pPr marL="971550" lvl="1" indent="-571500">
              <a:buFont typeface="+mj-lt"/>
              <a:buAutoNum type="romanUcPeriod"/>
            </a:pPr>
            <a:r>
              <a:rPr lang="en-GB" dirty="0" smtClean="0"/>
              <a:t>£50 </a:t>
            </a:r>
            <a:r>
              <a:rPr lang="en-GB" dirty="0"/>
              <a:t>(single stage of £50 at 6-8 </a:t>
            </a:r>
            <a:r>
              <a:rPr lang="en-GB" dirty="0" smtClean="0"/>
              <a:t>weeks)</a:t>
            </a:r>
          </a:p>
        </p:txBody>
      </p:sp>
    </p:spTree>
    <p:extLst>
      <p:ext uri="{BB962C8B-B14F-4D97-AF65-F5344CB8AC3E}">
        <p14:creationId xmlns:p14="http://schemas.microsoft.com/office/powerpoint/2010/main" val="315093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78F26AF-AC07-4DBB-BAB5-1D8228F29852}" type="slidenum">
              <a:rPr lang="en-GB" smtClean="0"/>
              <a:t>73</a:t>
            </a:fld>
            <a:endParaRPr lang="en-GB"/>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9225" t="21522" r="20638" b="10343"/>
          <a:stretch/>
        </p:blipFill>
        <p:spPr bwMode="auto">
          <a:xfrm>
            <a:off x="323528" y="195486"/>
            <a:ext cx="10081120" cy="5327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02306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fontScale="40000" lnSpcReduction="20000"/>
          </a:bodyPr>
          <a:lstStyle/>
          <a:p>
            <a:r>
              <a:rPr lang="en-GB" dirty="0" smtClean="0"/>
              <a:t>The </a:t>
            </a:r>
            <a:r>
              <a:rPr lang="en-GB" dirty="0"/>
              <a:t>interventions to be tested in the trial will be decided during the development phase so that they</a:t>
            </a:r>
          </a:p>
          <a:p>
            <a:r>
              <a:rPr lang="en-GB" dirty="0"/>
              <a:t>fit local resources and priorities. All interventions will offer financial incentives in the form of</a:t>
            </a:r>
          </a:p>
          <a:p>
            <a:r>
              <a:rPr lang="en-GB" dirty="0"/>
              <a:t>shopping vouchers to mothers conditional on their infant receiving breast milk at 6- 8 weeks postpartum,</a:t>
            </a:r>
          </a:p>
          <a:p>
            <a:r>
              <a:rPr lang="en-GB" dirty="0"/>
              <a:t>with a wide choice of voucher redemption. The interventions to be tested may vary in their</a:t>
            </a:r>
          </a:p>
          <a:p>
            <a:r>
              <a:rPr lang="en-GB" dirty="0"/>
              <a:t>'dose' (value of the vouchers offered, the number of </a:t>
            </a:r>
            <a:r>
              <a:rPr lang="en-GB" dirty="0" err="1"/>
              <a:t>timepoints</a:t>
            </a:r>
            <a:r>
              <a:rPr lang="en-GB" dirty="0"/>
              <a:t>), conditionality (exclusive</a:t>
            </a:r>
          </a:p>
          <a:p>
            <a:r>
              <a:rPr lang="en-GB" dirty="0"/>
              <a:t>breastfeeding and/or mixed feeding), redemption type. Based on the results of our stakeholder</a:t>
            </a:r>
          </a:p>
          <a:p>
            <a:r>
              <a:rPr lang="en-GB" dirty="0"/>
              <a:t>engagement this year in England and Northern Ireland, the most likely variations are:</a:t>
            </a:r>
          </a:p>
          <a:p>
            <a:r>
              <a:rPr lang="en-GB" dirty="0"/>
              <a:t> </a:t>
            </a:r>
            <a:r>
              <a:rPr lang="en-GB" b="1" dirty="0"/>
              <a:t>Same value voucher (£40) </a:t>
            </a:r>
            <a:r>
              <a:rPr lang="en-GB" dirty="0"/>
              <a:t>conditional on </a:t>
            </a:r>
            <a:r>
              <a:rPr lang="en-GB" i="1" dirty="0"/>
              <a:t>any </a:t>
            </a:r>
            <a:r>
              <a:rPr lang="en-GB" dirty="0"/>
              <a:t>breastmilk at 3 </a:t>
            </a:r>
            <a:r>
              <a:rPr lang="en-GB" dirty="0" err="1"/>
              <a:t>timepoints</a:t>
            </a:r>
            <a:r>
              <a:rPr lang="en-GB" dirty="0"/>
              <a:t> (2 days, 10 days,</a:t>
            </a:r>
          </a:p>
          <a:p>
            <a:r>
              <a:rPr lang="en-GB" dirty="0"/>
              <a:t>6-8 weeks)</a:t>
            </a:r>
          </a:p>
          <a:p>
            <a:r>
              <a:rPr lang="en-GB" dirty="0"/>
              <a:t> </a:t>
            </a:r>
            <a:r>
              <a:rPr lang="en-GB" b="1" dirty="0"/>
              <a:t>Lower value voucher (£20) </a:t>
            </a:r>
            <a:r>
              <a:rPr lang="en-GB" dirty="0"/>
              <a:t>conditional on </a:t>
            </a:r>
            <a:r>
              <a:rPr lang="en-GB" i="1" dirty="0"/>
              <a:t>any </a:t>
            </a:r>
            <a:r>
              <a:rPr lang="en-GB" dirty="0"/>
              <a:t>breastmilk at 3 </a:t>
            </a:r>
            <a:r>
              <a:rPr lang="en-GB" dirty="0" err="1"/>
              <a:t>timepoints</a:t>
            </a:r>
            <a:r>
              <a:rPr lang="en-GB" dirty="0"/>
              <a:t> (2 days, 10 days,</a:t>
            </a:r>
          </a:p>
          <a:p>
            <a:r>
              <a:rPr lang="en-GB" dirty="0"/>
              <a:t>6-8 weeks).</a:t>
            </a:r>
          </a:p>
          <a:p>
            <a:r>
              <a:rPr lang="en-GB" dirty="0"/>
              <a:t> </a:t>
            </a:r>
            <a:r>
              <a:rPr lang="en-GB" b="1" dirty="0"/>
              <a:t>Single voucher (£100) </a:t>
            </a:r>
            <a:r>
              <a:rPr lang="en-GB" dirty="0"/>
              <a:t>conditional on exclusive breastmilk at 6-8 weeks</a:t>
            </a:r>
          </a:p>
          <a:p>
            <a:r>
              <a:rPr lang="en-GB" dirty="0"/>
              <a:t>The experimental interventions will be offered in the intervention clusters for between one to three</a:t>
            </a:r>
          </a:p>
          <a:p>
            <a:r>
              <a:rPr lang="en-GB" dirty="0"/>
              <a:t>years</a:t>
            </a:r>
          </a:p>
        </p:txBody>
      </p:sp>
      <p:sp>
        <p:nvSpPr>
          <p:cNvPr id="4" name="Slide Number Placeholder 3"/>
          <p:cNvSpPr>
            <a:spLocks noGrp="1"/>
          </p:cNvSpPr>
          <p:nvPr>
            <p:ph type="sldNum" sz="quarter" idx="12"/>
          </p:nvPr>
        </p:nvSpPr>
        <p:spPr/>
        <p:txBody>
          <a:bodyPr/>
          <a:lstStyle/>
          <a:p>
            <a:fld id="{278F26AF-AC07-4DBB-BAB5-1D8228F29852}" type="slidenum">
              <a:rPr lang="en-GB" smtClean="0"/>
              <a:t>74</a:t>
            </a:fld>
            <a:endParaRPr lang="en-GB"/>
          </a:p>
        </p:txBody>
      </p:sp>
    </p:spTree>
    <p:extLst>
      <p:ext uri="{BB962C8B-B14F-4D97-AF65-F5344CB8AC3E}">
        <p14:creationId xmlns:p14="http://schemas.microsoft.com/office/powerpoint/2010/main" val="4025217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Infant formula industry levy?</a:t>
            </a:r>
            <a:endParaRPr lang="en-GB"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563888" y="1707654"/>
            <a:ext cx="2517130" cy="192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278F26AF-AC07-4DBB-BAB5-1D8228F29852}" type="slidenum">
              <a:rPr lang="en-GB" smtClean="0"/>
              <a:t>8</a:t>
            </a:fld>
            <a:endParaRPr lang="en-GB"/>
          </a:p>
        </p:txBody>
      </p:sp>
    </p:spTree>
    <p:extLst>
      <p:ext uri="{BB962C8B-B14F-4D97-AF65-F5344CB8AC3E}">
        <p14:creationId xmlns:p14="http://schemas.microsoft.com/office/powerpoint/2010/main" val="10134672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78F26AF-AC07-4DBB-BAB5-1D8228F29852}" type="slidenum">
              <a:rPr lang="en-GB" smtClean="0"/>
              <a:t>9</a:t>
            </a:fld>
            <a:endParaRPr lang="en-GB"/>
          </a:p>
        </p:txBody>
      </p:sp>
      <p:pic>
        <p:nvPicPr>
          <p:cNvPr id="5" name="Picture 2"/>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1522982" y="123478"/>
            <a:ext cx="5857330" cy="5020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2987824" y="1995686"/>
            <a:ext cx="4104456"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934565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10319</TotalTime>
  <Words>3109</Words>
  <Application>Microsoft Office PowerPoint</Application>
  <PresentationFormat>On-screen Show (16:9)</PresentationFormat>
  <Paragraphs>493</Paragraphs>
  <Slides>74</Slides>
  <Notes>44</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Office Theme</vt:lpstr>
      <vt:lpstr>Valuing Breastfeeding in the UK </vt:lpstr>
      <vt:lpstr>Outline</vt:lpstr>
      <vt:lpstr>UK breastfeeding rates</vt:lpstr>
      <vt:lpstr>The beginning</vt:lpstr>
      <vt:lpstr>Soft drinks industry levy</vt:lpstr>
      <vt:lpstr>The beginning</vt:lpstr>
      <vt:lpstr>July 2013 - Duchess of Cambridge decides to BF</vt:lpstr>
      <vt:lpstr>Infant formula industry levy?</vt:lpstr>
      <vt:lpstr>PowerPoint Presentation</vt:lpstr>
      <vt:lpstr>Money &amp; breastfeeding in the UK</vt:lpstr>
      <vt:lpstr>UK research</vt:lpstr>
      <vt:lpstr>The plan</vt:lpstr>
      <vt:lpstr>Concerns</vt:lpstr>
      <vt:lpstr>Hopes</vt:lpstr>
      <vt:lpstr>Local street intercept survey  n= 128 women</vt:lpstr>
      <vt:lpstr>PowerPoint Presentation</vt:lpstr>
      <vt:lpstr>PowerPoint Presentation</vt:lpstr>
      <vt:lpstr>The why</vt:lpstr>
      <vt:lpstr>Vanessa</vt:lpstr>
      <vt:lpstr>The media reaction</vt:lpstr>
      <vt:lpstr>Trial results</vt:lpstr>
      <vt:lpstr>The trial results</vt:lpstr>
      <vt:lpstr>PowerPoint Presentation</vt:lpstr>
      <vt:lpstr>Voucher claims</vt:lpstr>
      <vt:lpstr>PowerPoint Presentation</vt:lpstr>
      <vt:lpstr>Offering £s for breastfeeding</vt:lpstr>
      <vt:lpstr>PowerPoint Presentation</vt:lpstr>
      <vt:lpstr>The response</vt:lpstr>
      <vt:lpstr>Fiona </vt:lpstr>
      <vt:lpstr>November 2017 - Trial results announced </vt:lpstr>
      <vt:lpstr>Changing the conversation</vt:lpstr>
      <vt:lpstr>USA research</vt:lpstr>
      <vt:lpstr>USA research</vt:lpstr>
      <vt:lpstr>Results</vt:lpstr>
      <vt:lpstr>Financial incentives for breastfeeding</vt:lpstr>
      <vt:lpstr>Financial incentives for breastfeeding</vt:lpstr>
      <vt:lpstr>PowerPoint Presentation</vt:lpstr>
      <vt:lpstr>PowerPoint Presentation</vt:lpstr>
      <vt:lpstr>Four forms of social support</vt:lpstr>
      <vt:lpstr>PowerPoint Presentation</vt:lpstr>
      <vt:lpstr>What next?</vt:lpstr>
      <vt:lpstr>The plan - Valuing Breastfeeding</vt:lpstr>
      <vt:lpstr>Goals</vt:lpstr>
      <vt:lpstr>Year 1</vt:lpstr>
      <vt:lpstr>Years 2 - 5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research plan</vt:lpstr>
      <vt:lpstr>PowerPoint Presentation</vt:lpstr>
      <vt:lpstr>PowerPoint Presentation</vt:lpstr>
      <vt:lpstr>PowerPoint Presentation</vt:lpstr>
      <vt:lpstr>Incentives</vt:lpstr>
      <vt:lpstr>Size of incentive</vt:lpstr>
      <vt:lpstr>Type of incentive</vt:lpstr>
      <vt:lpstr>Restricted?</vt:lpstr>
      <vt:lpstr>Most likely variations…?</vt:lpstr>
      <vt:lpstr>NOSH </vt:lpstr>
      <vt:lpstr>November 2017 - Trial results announced </vt:lpstr>
      <vt:lpstr>Valuing Breastfeeding </vt:lpstr>
      <vt:lpstr>PowerPoint Presentation</vt:lpstr>
      <vt:lpstr>SPARE SLIDES</vt:lpstr>
      <vt:lpstr>Measuring outcomes</vt:lpstr>
      <vt:lpstr>PowerPoint Presentation</vt:lpstr>
      <vt:lpstr>Public impact</vt:lpstr>
      <vt:lpstr>Incentives</vt:lpstr>
      <vt:lpstr>Incentives</vt:lpstr>
      <vt:lpstr>Incentives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410</cp:revision>
  <cp:lastPrinted>2018-01-16T15:37:52Z</cp:lastPrinted>
  <dcterms:created xsi:type="dcterms:W3CDTF">2014-06-25T09:54:53Z</dcterms:created>
  <dcterms:modified xsi:type="dcterms:W3CDTF">2018-11-09T11:09:28Z</dcterms:modified>
</cp:coreProperties>
</file>