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325" r:id="rId3"/>
    <p:sldId id="261" r:id="rId4"/>
    <p:sldId id="320" r:id="rId5"/>
    <p:sldId id="323" r:id="rId6"/>
    <p:sldId id="317" r:id="rId7"/>
    <p:sldId id="326" r:id="rId8"/>
    <p:sldId id="327" r:id="rId9"/>
    <p:sldId id="330" r:id="rId10"/>
    <p:sldId id="329" r:id="rId11"/>
    <p:sldId id="322" r:id="rId12"/>
    <p:sldId id="321" r:id="rId13"/>
    <p:sldId id="257" r:id="rId14"/>
    <p:sldId id="260" r:id="rId15"/>
    <p:sldId id="331" r:id="rId16"/>
    <p:sldId id="332" r:id="rId17"/>
    <p:sldId id="333" r:id="rId18"/>
    <p:sldId id="334" r:id="rId19"/>
    <p:sldId id="335" r:id="rId20"/>
    <p:sldId id="263" r:id="rId21"/>
    <p:sldId id="267" r:id="rId22"/>
    <p:sldId id="356" r:id="rId23"/>
    <p:sldId id="357" r:id="rId24"/>
    <p:sldId id="336" r:id="rId25"/>
    <p:sldId id="338" r:id="rId26"/>
    <p:sldId id="340" r:id="rId27"/>
    <p:sldId id="358"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288" r:id="rId42"/>
    <p:sldId id="359" r:id="rId43"/>
    <p:sldId id="360" r:id="rId44"/>
    <p:sldId id="361" r:id="rId45"/>
    <p:sldId id="363" r:id="rId46"/>
    <p:sldId id="295" r:id="rId47"/>
    <p:sldId id="362" r:id="rId48"/>
    <p:sldId id="277" r:id="rId49"/>
    <p:sldId id="366" r:id="rId50"/>
    <p:sldId id="364" r:id="rId51"/>
    <p:sldId id="365" r:id="rId52"/>
    <p:sldId id="328" r:id="rId53"/>
    <p:sldId id="36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sorterViewPr>
    <p:cViewPr>
      <p:scale>
        <a:sx n="100" d="100"/>
        <a:sy n="100" d="100"/>
      </p:scale>
      <p:origin x="0" y="99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DACFA-1E89-4B01-A073-C3828BC541A8}" type="datetimeFigureOut">
              <a:rPr lang="en-GB" smtClean="0"/>
              <a:t>06/11/2019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DE34B-9041-407B-B9F2-07FED0FB160B}" type="slidenum">
              <a:rPr lang="en-GB" smtClean="0"/>
              <a:t>‹#›</a:t>
            </a:fld>
            <a:endParaRPr lang="en-GB"/>
          </a:p>
        </p:txBody>
      </p:sp>
    </p:spTree>
    <p:extLst>
      <p:ext uri="{BB962C8B-B14F-4D97-AF65-F5344CB8AC3E}">
        <p14:creationId xmlns:p14="http://schemas.microsoft.com/office/powerpoint/2010/main" val="411145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endParaRPr lang="en-GB" dirty="0">
              <a:solidFill>
                <a:srgbClr val="7030A0"/>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E24950C9-8745-4F4B-B2CE-E16658EDCFB8}" type="slidenum">
              <a:rPr lang="en-US" smtClean="0"/>
              <a:pPr/>
              <a:t>21</a:t>
            </a:fld>
            <a:endParaRPr lang="en-US"/>
          </a:p>
        </p:txBody>
      </p:sp>
    </p:spTree>
    <p:extLst>
      <p:ext uri="{BB962C8B-B14F-4D97-AF65-F5344CB8AC3E}">
        <p14:creationId xmlns:p14="http://schemas.microsoft.com/office/powerpoint/2010/main" val="352763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Need to change 20 to 5</a:t>
            </a:r>
          </a:p>
          <a:p>
            <a:endParaRPr lang="en-GB" dirty="0"/>
          </a:p>
          <a:p>
            <a:endParaRPr lang="en-GB" dirty="0"/>
          </a:p>
        </p:txBody>
      </p:sp>
      <p:sp>
        <p:nvSpPr>
          <p:cNvPr id="4" name="Slide Number Placeholder 3"/>
          <p:cNvSpPr>
            <a:spLocks noGrp="1"/>
          </p:cNvSpPr>
          <p:nvPr>
            <p:ph type="sldNum" sz="quarter" idx="5"/>
          </p:nvPr>
        </p:nvSpPr>
        <p:spPr/>
        <p:txBody>
          <a:bodyPr/>
          <a:lstStyle/>
          <a:p>
            <a:fld id="{E24950C9-8745-4F4B-B2CE-E16658EDCFB8}" type="slidenum">
              <a:rPr lang="en-US" smtClean="0"/>
              <a:pPr/>
              <a:t>27</a:t>
            </a:fld>
            <a:endParaRPr lang="en-US"/>
          </a:p>
        </p:txBody>
      </p:sp>
    </p:spTree>
    <p:extLst>
      <p:ext uri="{BB962C8B-B14F-4D97-AF65-F5344CB8AC3E}">
        <p14:creationId xmlns:p14="http://schemas.microsoft.com/office/powerpoint/2010/main" val="117516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600" b="1" dirty="0">
                <a:latin typeface="Arial" panose="020B0604020202020204" pitchFamily="34" charset="0"/>
                <a:cs typeface="Arial" panose="020B0604020202020204" pitchFamily="34" charset="0"/>
              </a:rPr>
              <a:t>** N = 18, needs to be changed</a:t>
            </a:r>
          </a:p>
          <a:p>
            <a:endParaRPr lang="en-GB" sz="2600" b="1" dirty="0">
              <a:latin typeface="Arial" panose="020B0604020202020204" pitchFamily="34" charset="0"/>
              <a:cs typeface="Arial" panose="020B0604020202020204" pitchFamily="34" charset="0"/>
            </a:endParaRPr>
          </a:p>
          <a:p>
            <a:r>
              <a:rPr lang="en-GB" sz="2600" b="1" dirty="0">
                <a:latin typeface="Arial" panose="020B0604020202020204" pitchFamily="34" charset="0"/>
                <a:cs typeface="Arial" panose="020B0604020202020204" pitchFamily="34" charset="0"/>
              </a:rPr>
              <a:t>Participants (</a:t>
            </a:r>
            <a:r>
              <a:rPr lang="en-GB" sz="2600" b="1" dirty="0">
                <a:solidFill>
                  <a:srgbClr val="7030A0"/>
                </a:solidFill>
                <a:latin typeface="Arial" panose="020B0604020202020204" pitchFamily="34" charset="0"/>
                <a:cs typeface="Arial" panose="020B0604020202020204" pitchFamily="34" charset="0"/>
              </a:rPr>
              <a:t>n=18</a:t>
            </a:r>
            <a:r>
              <a:rPr lang="en-GB" sz="2600" b="1" dirty="0">
                <a:latin typeface="Arial" panose="020B0604020202020204" pitchFamily="34" charset="0"/>
                <a:cs typeface="Arial" panose="020B0604020202020204" pitchFamily="34" charset="0"/>
              </a:rPr>
              <a:t>):</a:t>
            </a:r>
          </a:p>
          <a:p>
            <a:pPr lvl="1"/>
            <a:r>
              <a:rPr lang="en-GB" sz="2600" dirty="0">
                <a:latin typeface="Arial" panose="020B0604020202020204" pitchFamily="34" charset="0"/>
                <a:cs typeface="Arial" panose="020B0604020202020204" pitchFamily="34" charset="0"/>
              </a:rPr>
              <a:t>BMI ≥30kg/m</a:t>
            </a:r>
            <a:r>
              <a:rPr lang="en-GB" sz="2600" baseline="30000" dirty="0">
                <a:latin typeface="Arial" panose="020B0604020202020204" pitchFamily="34" charset="0"/>
                <a:cs typeface="Arial" panose="020B0604020202020204" pitchFamily="34" charset="0"/>
              </a:rPr>
              <a:t>2</a:t>
            </a:r>
            <a:r>
              <a:rPr lang="en-GB" sz="2600" dirty="0">
                <a:latin typeface="Arial" panose="020B0604020202020204" pitchFamily="34" charset="0"/>
                <a:cs typeface="Arial" panose="020B0604020202020204" pitchFamily="34" charset="0"/>
              </a:rPr>
              <a:t> / Breastfed / 18+ years old. </a:t>
            </a:r>
          </a:p>
          <a:p>
            <a:pPr lvl="1"/>
            <a:endParaRPr lang="en-GB" sz="1000" dirty="0">
              <a:latin typeface="Arial" panose="020B0604020202020204" pitchFamily="34" charset="0"/>
              <a:cs typeface="Arial" panose="020B0604020202020204" pitchFamily="34" charset="0"/>
            </a:endParaRPr>
          </a:p>
          <a:p>
            <a:r>
              <a:rPr lang="en-GB" sz="2600" b="1" dirty="0">
                <a:latin typeface="Arial" panose="020B0604020202020204" pitchFamily="34" charset="0"/>
                <a:cs typeface="Arial" panose="020B0604020202020204" pitchFamily="34" charset="0"/>
              </a:rPr>
              <a:t>Online recruitment</a:t>
            </a:r>
          </a:p>
          <a:p>
            <a:endParaRPr lang="en-GB" b="1" dirty="0">
              <a:latin typeface="Arial" panose="020B0604020202020204" pitchFamily="34" charset="0"/>
              <a:cs typeface="Arial" panose="020B0604020202020204" pitchFamily="34" charset="0"/>
            </a:endParaRPr>
          </a:p>
          <a:p>
            <a:r>
              <a:rPr lang="en-GB" sz="2600" b="1" dirty="0">
                <a:latin typeface="Arial" panose="020B0604020202020204" pitchFamily="34" charset="0"/>
                <a:cs typeface="Arial" panose="020B0604020202020204" pitchFamily="34" charset="0"/>
              </a:rPr>
              <a:t>Telephone interviews (mean = </a:t>
            </a:r>
            <a:r>
              <a:rPr lang="en-GB" sz="2600" b="1" dirty="0">
                <a:solidFill>
                  <a:srgbClr val="7030A0"/>
                </a:solidFill>
                <a:latin typeface="Arial" panose="020B0604020202020204" pitchFamily="34" charset="0"/>
                <a:cs typeface="Arial" panose="020B0604020202020204" pitchFamily="34" charset="0"/>
              </a:rPr>
              <a:t>42 mins</a:t>
            </a:r>
            <a:r>
              <a:rPr lang="en-GB" sz="2600" b="1" dirty="0">
                <a:latin typeface="Arial" panose="020B0604020202020204" pitchFamily="34" charset="0"/>
                <a:cs typeface="Arial" panose="020B0604020202020204" pitchFamily="34" charset="0"/>
              </a:rPr>
              <a:t> / </a:t>
            </a:r>
            <a:r>
              <a:rPr lang="en-GB" sz="2600" b="1" dirty="0">
                <a:solidFill>
                  <a:srgbClr val="7030A0"/>
                </a:solidFill>
                <a:latin typeface="Arial" panose="020B0604020202020204" pitchFamily="34" charset="0"/>
                <a:cs typeface="Arial" panose="020B0604020202020204" pitchFamily="34" charset="0"/>
              </a:rPr>
              <a:t>SD = ??</a:t>
            </a:r>
            <a:r>
              <a:rPr lang="en-GB" sz="2600" b="1" dirty="0">
                <a:latin typeface="Arial" panose="020B0604020202020204" pitchFamily="34" charset="0"/>
                <a:cs typeface="Arial" panose="020B0604020202020204" pitchFamily="34" charset="0"/>
              </a:rPr>
              <a:t>):</a:t>
            </a:r>
            <a:endParaRPr lang="en-GB"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Semi-structured interview schedule</a:t>
            </a:r>
          </a:p>
          <a:p>
            <a:pPr lvl="1"/>
            <a:r>
              <a:rPr lang="en-GB" sz="2600" dirty="0">
                <a:latin typeface="Arial" panose="020B0604020202020204" pitchFamily="34" charset="0"/>
                <a:cs typeface="Arial" panose="020B0604020202020204" pitchFamily="34" charset="0"/>
              </a:rPr>
              <a:t>Piloted and PPI informed</a:t>
            </a:r>
          </a:p>
          <a:p>
            <a:pPr lvl="1"/>
            <a:endParaRPr lang="en-GB" dirty="0">
              <a:latin typeface="Arial" panose="020B0604020202020204" pitchFamily="34" charset="0"/>
              <a:cs typeface="Arial" panose="020B0604020202020204" pitchFamily="34" charset="0"/>
            </a:endParaRPr>
          </a:p>
          <a:p>
            <a:r>
              <a:rPr lang="en-GB" sz="2600" b="1" dirty="0">
                <a:latin typeface="Arial" panose="020B0604020202020204" pitchFamily="34" charset="0"/>
                <a:cs typeface="Arial" panose="020B0604020202020204" pitchFamily="34" charset="0"/>
              </a:rPr>
              <a:t>Inductive thematic analysis</a:t>
            </a:r>
          </a:p>
          <a:p>
            <a:pPr lvl="1"/>
            <a:r>
              <a:rPr lang="en-GB" sz="2600" dirty="0">
                <a:latin typeface="Arial" panose="020B0604020202020204" pitchFamily="34" charset="0"/>
                <a:cs typeface="Arial" panose="020B0604020202020204" pitchFamily="34" charset="0"/>
              </a:rPr>
              <a:t>Two themes.</a:t>
            </a:r>
          </a:p>
          <a:p>
            <a:endParaRPr lang="en-GB" dirty="0"/>
          </a:p>
        </p:txBody>
      </p:sp>
      <p:sp>
        <p:nvSpPr>
          <p:cNvPr id="4" name="Slide Number Placeholder 3"/>
          <p:cNvSpPr>
            <a:spLocks noGrp="1"/>
          </p:cNvSpPr>
          <p:nvPr>
            <p:ph type="sldNum" sz="quarter" idx="10"/>
          </p:nvPr>
        </p:nvSpPr>
        <p:spPr/>
        <p:txBody>
          <a:bodyPr/>
          <a:lstStyle/>
          <a:p>
            <a:fld id="{E24950C9-8745-4F4B-B2CE-E16658EDCFB8}" type="slidenum">
              <a:rPr lang="en-US" smtClean="0"/>
              <a:pPr/>
              <a:t>42</a:t>
            </a:fld>
            <a:endParaRPr lang="en-US"/>
          </a:p>
        </p:txBody>
      </p:sp>
    </p:spTree>
    <p:extLst>
      <p:ext uri="{BB962C8B-B14F-4D97-AF65-F5344CB8AC3E}">
        <p14:creationId xmlns:p14="http://schemas.microsoft.com/office/powerpoint/2010/main" val="366390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600" b="1" dirty="0">
                <a:latin typeface="Arial" panose="020B0604020202020204" pitchFamily="34" charset="0"/>
                <a:cs typeface="Arial" panose="020B0604020202020204" pitchFamily="34" charset="0"/>
              </a:rPr>
              <a:t>Participants (</a:t>
            </a:r>
            <a:r>
              <a:rPr lang="en-GB" sz="2600" b="1" dirty="0">
                <a:solidFill>
                  <a:srgbClr val="7030A0"/>
                </a:solidFill>
                <a:latin typeface="Arial" panose="020B0604020202020204" pitchFamily="34" charset="0"/>
                <a:cs typeface="Arial" panose="020B0604020202020204" pitchFamily="34" charset="0"/>
              </a:rPr>
              <a:t>n=18</a:t>
            </a:r>
            <a:r>
              <a:rPr lang="en-GB" sz="2600" b="1" dirty="0">
                <a:latin typeface="Arial" panose="020B0604020202020204" pitchFamily="34" charset="0"/>
                <a:cs typeface="Arial" panose="020B0604020202020204" pitchFamily="34" charset="0"/>
              </a:rPr>
              <a:t>):</a:t>
            </a:r>
          </a:p>
          <a:p>
            <a:pPr lvl="1"/>
            <a:r>
              <a:rPr lang="en-GB" sz="2600" dirty="0">
                <a:latin typeface="Arial" panose="020B0604020202020204" pitchFamily="34" charset="0"/>
                <a:cs typeface="Arial" panose="020B0604020202020204" pitchFamily="34" charset="0"/>
              </a:rPr>
              <a:t>BMI ≥30kg/m</a:t>
            </a:r>
            <a:r>
              <a:rPr lang="en-GB" sz="2600" baseline="30000" dirty="0">
                <a:latin typeface="Arial" panose="020B0604020202020204" pitchFamily="34" charset="0"/>
                <a:cs typeface="Arial" panose="020B0604020202020204" pitchFamily="34" charset="0"/>
              </a:rPr>
              <a:t>2</a:t>
            </a:r>
            <a:r>
              <a:rPr lang="en-GB" sz="2600" dirty="0">
                <a:latin typeface="Arial" panose="020B0604020202020204" pitchFamily="34" charset="0"/>
                <a:cs typeface="Arial" panose="020B0604020202020204" pitchFamily="34" charset="0"/>
              </a:rPr>
              <a:t> / Breastfed / 18+ years old. </a:t>
            </a:r>
          </a:p>
          <a:p>
            <a:pPr lvl="1"/>
            <a:endParaRPr lang="en-GB" sz="1000" dirty="0">
              <a:latin typeface="Arial" panose="020B0604020202020204" pitchFamily="34" charset="0"/>
              <a:cs typeface="Arial" panose="020B0604020202020204" pitchFamily="34" charset="0"/>
            </a:endParaRPr>
          </a:p>
          <a:p>
            <a:r>
              <a:rPr lang="en-GB" sz="2600" b="1" dirty="0">
                <a:latin typeface="Arial" panose="020B0604020202020204" pitchFamily="34" charset="0"/>
                <a:cs typeface="Arial" panose="020B0604020202020204" pitchFamily="34" charset="0"/>
              </a:rPr>
              <a:t>Online recruitment</a:t>
            </a:r>
          </a:p>
          <a:p>
            <a:endParaRPr lang="en-GB" b="1" dirty="0">
              <a:latin typeface="Arial" panose="020B0604020202020204" pitchFamily="34" charset="0"/>
              <a:cs typeface="Arial" panose="020B0604020202020204" pitchFamily="34" charset="0"/>
            </a:endParaRPr>
          </a:p>
          <a:p>
            <a:r>
              <a:rPr lang="en-GB" sz="2600" b="1" dirty="0">
                <a:latin typeface="Arial" panose="020B0604020202020204" pitchFamily="34" charset="0"/>
                <a:cs typeface="Arial" panose="020B0604020202020204" pitchFamily="34" charset="0"/>
              </a:rPr>
              <a:t>Telephone interviews (mean = </a:t>
            </a:r>
            <a:r>
              <a:rPr lang="en-GB" sz="2600" b="1" dirty="0">
                <a:solidFill>
                  <a:srgbClr val="7030A0"/>
                </a:solidFill>
                <a:latin typeface="Arial" panose="020B0604020202020204" pitchFamily="34" charset="0"/>
                <a:cs typeface="Arial" panose="020B0604020202020204" pitchFamily="34" charset="0"/>
              </a:rPr>
              <a:t>42 mins</a:t>
            </a:r>
            <a:r>
              <a:rPr lang="en-GB" sz="2600" b="1" dirty="0">
                <a:latin typeface="Arial" panose="020B0604020202020204" pitchFamily="34" charset="0"/>
                <a:cs typeface="Arial" panose="020B0604020202020204" pitchFamily="34" charset="0"/>
              </a:rPr>
              <a:t> / </a:t>
            </a:r>
            <a:r>
              <a:rPr lang="en-GB" sz="2600" b="1" dirty="0">
                <a:solidFill>
                  <a:srgbClr val="7030A0"/>
                </a:solidFill>
                <a:latin typeface="Arial" panose="020B0604020202020204" pitchFamily="34" charset="0"/>
                <a:cs typeface="Arial" panose="020B0604020202020204" pitchFamily="34" charset="0"/>
              </a:rPr>
              <a:t>SD = ??</a:t>
            </a:r>
            <a:r>
              <a:rPr lang="en-GB" sz="2600" b="1" dirty="0">
                <a:latin typeface="Arial" panose="020B0604020202020204" pitchFamily="34" charset="0"/>
                <a:cs typeface="Arial" panose="020B0604020202020204" pitchFamily="34" charset="0"/>
              </a:rPr>
              <a:t>):</a:t>
            </a:r>
            <a:endParaRPr lang="en-GB"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Semi-structured interview schedule</a:t>
            </a:r>
          </a:p>
          <a:p>
            <a:pPr lvl="1"/>
            <a:r>
              <a:rPr lang="en-GB" sz="2600" dirty="0">
                <a:latin typeface="Arial" panose="020B0604020202020204" pitchFamily="34" charset="0"/>
                <a:cs typeface="Arial" panose="020B0604020202020204" pitchFamily="34" charset="0"/>
              </a:rPr>
              <a:t>Piloted and PPI informed</a:t>
            </a:r>
          </a:p>
          <a:p>
            <a:pPr lvl="1"/>
            <a:endParaRPr lang="en-GB" dirty="0">
              <a:latin typeface="Arial" panose="020B0604020202020204" pitchFamily="34" charset="0"/>
              <a:cs typeface="Arial" panose="020B0604020202020204" pitchFamily="34" charset="0"/>
            </a:endParaRPr>
          </a:p>
          <a:p>
            <a:r>
              <a:rPr lang="en-GB" sz="2600" b="1" dirty="0">
                <a:latin typeface="Arial" panose="020B0604020202020204" pitchFamily="34" charset="0"/>
                <a:cs typeface="Arial" panose="020B0604020202020204" pitchFamily="34" charset="0"/>
              </a:rPr>
              <a:t>Inductive thematic analysis</a:t>
            </a:r>
          </a:p>
          <a:p>
            <a:pPr lvl="1"/>
            <a:r>
              <a:rPr lang="en-GB" sz="2600" dirty="0">
                <a:latin typeface="Arial" panose="020B0604020202020204" pitchFamily="34" charset="0"/>
                <a:cs typeface="Arial" panose="020B0604020202020204" pitchFamily="34" charset="0"/>
              </a:rPr>
              <a:t>Two themes.</a:t>
            </a:r>
          </a:p>
          <a:p>
            <a:endParaRPr lang="en-GB" dirty="0"/>
          </a:p>
        </p:txBody>
      </p:sp>
      <p:sp>
        <p:nvSpPr>
          <p:cNvPr id="4" name="Slide Number Placeholder 3"/>
          <p:cNvSpPr>
            <a:spLocks noGrp="1"/>
          </p:cNvSpPr>
          <p:nvPr>
            <p:ph type="sldNum" sz="quarter" idx="10"/>
          </p:nvPr>
        </p:nvSpPr>
        <p:spPr/>
        <p:txBody>
          <a:bodyPr/>
          <a:lstStyle/>
          <a:p>
            <a:fld id="{E24950C9-8745-4F4B-B2CE-E16658EDCFB8}" type="slidenum">
              <a:rPr lang="en-US" smtClean="0"/>
              <a:pPr/>
              <a:t>43</a:t>
            </a:fld>
            <a:endParaRPr lang="en-US"/>
          </a:p>
        </p:txBody>
      </p:sp>
    </p:spTree>
    <p:extLst>
      <p:ext uri="{BB962C8B-B14F-4D97-AF65-F5344CB8AC3E}">
        <p14:creationId xmlns:p14="http://schemas.microsoft.com/office/powerpoint/2010/main" val="380989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B5CA87-1DEE-42B6-B1CA-61DAABEA45DA}" type="slidenum">
              <a:rPr lang="en-GB" smtClean="0"/>
              <a:t>46</a:t>
            </a:fld>
            <a:endParaRPr lang="en-GB"/>
          </a:p>
        </p:txBody>
      </p:sp>
    </p:spTree>
    <p:extLst>
      <p:ext uri="{BB962C8B-B14F-4D97-AF65-F5344CB8AC3E}">
        <p14:creationId xmlns:p14="http://schemas.microsoft.com/office/powerpoint/2010/main" val="16438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26E17E-8E32-4CC2-BD7C-567722BD90EA}" type="slidenum">
              <a:rPr lang="en-GB" smtClean="0"/>
              <a:t>47</a:t>
            </a:fld>
            <a:endParaRPr lang="en-GB"/>
          </a:p>
        </p:txBody>
      </p:sp>
    </p:spTree>
    <p:extLst>
      <p:ext uri="{BB962C8B-B14F-4D97-AF65-F5344CB8AC3E}">
        <p14:creationId xmlns:p14="http://schemas.microsoft.com/office/powerpoint/2010/main" val="656928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DF33E2D-E0B5-4D97-829A-A4991B0714DA}" type="datetimeFigureOut">
              <a:rPr lang="en-GB" smtClean="0"/>
              <a:t>06/11/2019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48EF76D-B67B-4942-B1E2-75462D53FB2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F33E2D-E0B5-4D97-829A-A4991B0714DA}"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EF76D-B67B-4942-B1E2-75462D53FB2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F33E2D-E0B5-4D97-829A-A4991B0714DA}"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EF76D-B67B-4942-B1E2-75462D53FB2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F33E2D-E0B5-4D97-829A-A4991B0714DA}"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EF76D-B67B-4942-B1E2-75462D53FB22}" type="slidenum">
              <a:rPr lang="en-GB" smtClean="0"/>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F33E2D-E0B5-4D97-829A-A4991B0714DA}"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EF76D-B67B-4942-B1E2-75462D53FB22}"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F33E2D-E0B5-4D97-829A-A4991B0714DA}"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8EF76D-B67B-4942-B1E2-75462D53FB22}" type="slidenum">
              <a:rPr lang="en-GB" smtClean="0"/>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F33E2D-E0B5-4D97-829A-A4991B0714DA}" type="datetimeFigureOut">
              <a:rPr lang="en-GB" smtClean="0"/>
              <a:t>06/11/2019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8EF76D-B67B-4942-B1E2-75462D53FB2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F33E2D-E0B5-4D97-829A-A4991B0714DA}" type="datetimeFigureOut">
              <a:rPr lang="en-GB" smtClean="0"/>
              <a:t>06/11/2019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8EF76D-B67B-4942-B1E2-75462D53FB22}" type="slidenum">
              <a:rPr lang="en-GB" smtClean="0"/>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33E2D-E0B5-4D97-829A-A4991B0714DA}" type="datetimeFigureOut">
              <a:rPr lang="en-GB" smtClean="0"/>
              <a:t>06/11/2019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8EF76D-B67B-4942-B1E2-75462D53FB2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DF33E2D-E0B5-4D97-829A-A4991B0714DA}"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8EF76D-B67B-4942-B1E2-75462D53FB2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DF33E2D-E0B5-4D97-829A-A4991B0714DA}" type="datetimeFigureOut">
              <a:rPr lang="en-GB" smtClean="0"/>
              <a:t>06/11/2019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8EF76D-B67B-4942-B1E2-75462D53FB22}"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DF33E2D-E0B5-4D97-829A-A4991B0714DA}" type="datetimeFigureOut">
              <a:rPr lang="en-GB" smtClean="0"/>
              <a:t>06/11/2019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48EF76D-B67B-4942-B1E2-75462D53FB2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workandpump.com/bike.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i="1" dirty="0"/>
              <a:t>Synthesising the evidence to support breastfeeding practice</a:t>
            </a:r>
            <a:endParaRPr lang="en-GB" dirty="0"/>
          </a:p>
        </p:txBody>
      </p:sp>
      <p:sp>
        <p:nvSpPr>
          <p:cNvPr id="3" name="Subtitle 2"/>
          <p:cNvSpPr>
            <a:spLocks noGrp="1"/>
          </p:cNvSpPr>
          <p:nvPr>
            <p:ph type="subTitle" idx="1"/>
          </p:nvPr>
        </p:nvSpPr>
        <p:spPr/>
        <p:txBody>
          <a:bodyPr/>
          <a:lstStyle/>
          <a:p>
            <a:r>
              <a:rPr lang="en-GB" dirty="0" smtClean="0"/>
              <a:t>Prof Dame Tina Lavender</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88640"/>
            <a:ext cx="2341563"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55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2050" name="Picture 2" descr="C:\Users\MDNMSTL3\AppData\Local\Microsoft\Windows\Temporary Internet Files\Content.Outlook\GRT556SA\PHOTO-2019-10-31-15-4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365168">
            <a:off x="503548" y="3071132"/>
            <a:ext cx="8136904" cy="1200329"/>
          </a:xfrm>
          <a:prstGeom prst="rect">
            <a:avLst/>
          </a:prstGeom>
          <a:solidFill>
            <a:schemeClr val="accent1"/>
          </a:solidFill>
        </p:spPr>
        <p:txBody>
          <a:bodyPr wrap="square" rtlCol="0">
            <a:spAutoFit/>
          </a:bodyPr>
          <a:lstStyle/>
          <a:p>
            <a:pPr algn="ctr"/>
            <a:r>
              <a:rPr lang="en-GB" sz="3600" dirty="0" smtClean="0">
                <a:solidFill>
                  <a:schemeClr val="bg1"/>
                </a:solidFill>
              </a:rPr>
              <a:t>Exclusive Breastfeeding 71% in 2011 and 61% in 2016</a:t>
            </a:r>
            <a:endParaRPr lang="en-GB" sz="3600" dirty="0">
              <a:solidFill>
                <a:schemeClr val="bg1"/>
              </a:solidFill>
            </a:endParaRPr>
          </a:p>
        </p:txBody>
      </p:sp>
    </p:spTree>
    <p:extLst>
      <p:ext uri="{BB962C8B-B14F-4D97-AF65-F5344CB8AC3E}">
        <p14:creationId xmlns:p14="http://schemas.microsoft.com/office/powerpoint/2010/main" val="197776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76872"/>
            <a:ext cx="4402832" cy="3730419"/>
          </a:xfrm>
        </p:spPr>
        <p:txBody>
          <a:bodyPr/>
          <a:lstStyle/>
          <a:p>
            <a:r>
              <a:rPr lang="en-GB" dirty="0" smtClean="0"/>
              <a:t>If </a:t>
            </a:r>
            <a:r>
              <a:rPr lang="en-GB" dirty="0"/>
              <a:t>everyone that wanted to </a:t>
            </a:r>
            <a:r>
              <a:rPr lang="en-GB" dirty="0" smtClean="0"/>
              <a:t>breast feed  </a:t>
            </a:r>
            <a:r>
              <a:rPr lang="en-GB" dirty="0"/>
              <a:t>succeeded then we wouldn’t need ‘scientific’ </a:t>
            </a:r>
            <a:r>
              <a:rPr lang="en-GB" dirty="0" smtClean="0"/>
              <a:t>evidence….. But they don’t</a:t>
            </a:r>
            <a:endParaRPr lang="en-GB" dirty="0"/>
          </a:p>
          <a:p>
            <a:pPr marL="109728" indent="0">
              <a:buNone/>
            </a:pPr>
            <a:endParaRPr lang="en-GB" dirty="0"/>
          </a:p>
        </p:txBody>
      </p:sp>
      <p:sp>
        <p:nvSpPr>
          <p:cNvPr id="3" name="Title 2"/>
          <p:cNvSpPr>
            <a:spLocks noGrp="1"/>
          </p:cNvSpPr>
          <p:nvPr>
            <p:ph type="title"/>
          </p:nvPr>
        </p:nvSpPr>
        <p:spPr/>
        <p:txBody>
          <a:bodyPr/>
          <a:lstStyle/>
          <a:p>
            <a:r>
              <a:rPr lang="en-GB" dirty="0" smtClean="0"/>
              <a:t>Why are rates so bad?</a:t>
            </a:r>
            <a:endParaRPr lang="en-GB" dirty="0"/>
          </a:p>
        </p:txBody>
      </p:sp>
      <p:pic>
        <p:nvPicPr>
          <p:cNvPr id="4098" name="Picture 2" descr="Image result for breastfeed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037914" y="1628800"/>
            <a:ext cx="3464909" cy="401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291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875" y="1453870"/>
            <a:ext cx="8691605" cy="434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pPr algn="ctr"/>
            <a:r>
              <a:rPr lang="en-GB" dirty="0" smtClean="0"/>
              <a:t>Cochrane</a:t>
            </a:r>
            <a:endParaRPr lang="en-GB" dirty="0"/>
          </a:p>
        </p:txBody>
      </p:sp>
      <p:sp>
        <p:nvSpPr>
          <p:cNvPr id="2" name="Oval 1"/>
          <p:cNvSpPr/>
          <p:nvPr/>
        </p:nvSpPr>
        <p:spPr>
          <a:xfrm>
            <a:off x="2555776" y="2708920"/>
            <a:ext cx="100811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427984" y="2741161"/>
            <a:ext cx="100811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035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Systematic review</a:t>
            </a:r>
          </a:p>
          <a:p>
            <a:r>
              <a:rPr lang="en-GB" dirty="0" smtClean="0"/>
              <a:t>Meta-synthesis</a:t>
            </a:r>
          </a:p>
          <a:p>
            <a:r>
              <a:rPr lang="en-GB" dirty="0" smtClean="0"/>
              <a:t>Primary research</a:t>
            </a:r>
          </a:p>
          <a:p>
            <a:r>
              <a:rPr lang="en-GB" dirty="0" smtClean="0"/>
              <a:t>Implementation research</a:t>
            </a:r>
          </a:p>
          <a:p>
            <a:endParaRPr lang="en-GB" dirty="0"/>
          </a:p>
          <a:p>
            <a:r>
              <a:rPr lang="en-GB" dirty="0" err="1" smtClean="0"/>
              <a:t>Pubmed</a:t>
            </a:r>
            <a:r>
              <a:rPr lang="en-GB" dirty="0"/>
              <a:t>: </a:t>
            </a:r>
            <a:r>
              <a:rPr lang="en-GB" dirty="0" smtClean="0"/>
              <a:t>54,651 studies</a:t>
            </a:r>
          </a:p>
          <a:p>
            <a:pPr marL="109728" indent="0">
              <a:buNone/>
            </a:pPr>
            <a:endParaRPr lang="en-GB" dirty="0"/>
          </a:p>
          <a:p>
            <a:pPr marL="109728" indent="0">
              <a:buNone/>
            </a:pPr>
            <a:endParaRPr lang="en-GB" dirty="0"/>
          </a:p>
        </p:txBody>
      </p:sp>
      <p:sp>
        <p:nvSpPr>
          <p:cNvPr id="2" name="Title 1"/>
          <p:cNvSpPr>
            <a:spLocks noGrp="1"/>
          </p:cNvSpPr>
          <p:nvPr>
            <p:ph type="title"/>
          </p:nvPr>
        </p:nvSpPr>
        <p:spPr/>
        <p:txBody>
          <a:bodyPr/>
          <a:lstStyle/>
          <a:p>
            <a:r>
              <a:rPr lang="en-GB" dirty="0" smtClean="0"/>
              <a:t>What Evidence counts?</a:t>
            </a:r>
            <a:endParaRPr lang="en-GB" dirty="0"/>
          </a:p>
        </p:txBody>
      </p:sp>
    </p:spTree>
    <p:extLst>
      <p:ext uri="{BB962C8B-B14F-4D97-AF65-F5344CB8AC3E}">
        <p14:creationId xmlns:p14="http://schemas.microsoft.com/office/powerpoint/2010/main" val="712538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4864"/>
            <a:ext cx="4114800" cy="3730419"/>
          </a:xfrm>
        </p:spPr>
        <p:txBody>
          <a:bodyPr/>
          <a:lstStyle/>
          <a:p>
            <a:r>
              <a:rPr lang="en-GB" dirty="0" smtClean="0"/>
              <a:t>BF doesn’t happen in a vacuum</a:t>
            </a:r>
          </a:p>
          <a:p>
            <a:pPr lvl="1"/>
            <a:r>
              <a:rPr lang="en-GB" dirty="0" smtClean="0"/>
              <a:t>Culture/Environment </a:t>
            </a:r>
          </a:p>
          <a:p>
            <a:pPr lvl="1"/>
            <a:r>
              <a:rPr lang="en-GB" dirty="0" smtClean="0"/>
              <a:t>Peers/family</a:t>
            </a:r>
          </a:p>
          <a:p>
            <a:pPr lvl="1"/>
            <a:r>
              <a:rPr lang="en-GB" dirty="0" smtClean="0"/>
              <a:t>Body image</a:t>
            </a:r>
            <a:endParaRPr lang="en-GB" dirty="0"/>
          </a:p>
        </p:txBody>
      </p:sp>
      <p:sp>
        <p:nvSpPr>
          <p:cNvPr id="2" name="Title 1"/>
          <p:cNvSpPr>
            <a:spLocks noGrp="1"/>
          </p:cNvSpPr>
          <p:nvPr>
            <p:ph type="title"/>
          </p:nvPr>
        </p:nvSpPr>
        <p:spPr/>
        <p:txBody>
          <a:bodyPr/>
          <a:lstStyle/>
          <a:p>
            <a:r>
              <a:rPr lang="en-GB" dirty="0" smtClean="0"/>
              <a:t>How do we apply the evidence?</a:t>
            </a:r>
            <a:endParaRPr lang="en-GB" dirty="0"/>
          </a:p>
        </p:txBody>
      </p:sp>
      <p:pic>
        <p:nvPicPr>
          <p:cNvPr id="5124" name="Picture 4" descr="Image result for body image and breastfee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556792"/>
            <a:ext cx="3303648" cy="4788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85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cdn.yougov.com/cumulus_uploads/document/haxw8yndoi/breastfee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8640"/>
            <a:ext cx="8582455" cy="64310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88224" y="6237312"/>
            <a:ext cx="2304256" cy="382365"/>
          </a:xfrm>
          <a:prstGeom prst="rect">
            <a:avLst/>
          </a:prstGeom>
          <a:noFill/>
        </p:spPr>
        <p:txBody>
          <a:bodyPr wrap="square" rtlCol="0">
            <a:spAutoFit/>
          </a:bodyPr>
          <a:lstStyle/>
          <a:p>
            <a:r>
              <a:rPr lang="en-GB" dirty="0" smtClean="0"/>
              <a:t>YouGov.com 2013</a:t>
            </a:r>
            <a:endParaRPr lang="en-GB" dirty="0"/>
          </a:p>
        </p:txBody>
      </p:sp>
    </p:spTree>
    <p:extLst>
      <p:ext uri="{BB962C8B-B14F-4D97-AF65-F5344CB8AC3E}">
        <p14:creationId xmlns:p14="http://schemas.microsoft.com/office/powerpoint/2010/main" val="1271586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cdn.yougov.com/cumulus_uploads/document/yqhu35ww32/breastfe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 y="-171400"/>
            <a:ext cx="9147202" cy="687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766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40378"/>
            <a:ext cx="6336704" cy="330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445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583"/>
          <a:stretch/>
        </p:blipFill>
        <p:spPr bwMode="auto">
          <a:xfrm>
            <a:off x="1187623" y="116633"/>
            <a:ext cx="6680981" cy="648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194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504928" cy="510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The Advert</a:t>
            </a:r>
            <a:endParaRPr lang="en-GB" dirty="0"/>
          </a:p>
        </p:txBody>
      </p:sp>
    </p:spTree>
    <p:extLst>
      <p:ext uri="{BB962C8B-B14F-4D97-AF65-F5344CB8AC3E}">
        <p14:creationId xmlns:p14="http://schemas.microsoft.com/office/powerpoint/2010/main" val="3269308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9931" y="1988840"/>
            <a:ext cx="66675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lstStyle/>
          <a:p>
            <a:r>
              <a:rPr lang="en-GB" dirty="0" smtClean="0"/>
              <a:t>Do we need evidence?</a:t>
            </a:r>
            <a:endParaRPr lang="en-GB" dirty="0"/>
          </a:p>
        </p:txBody>
      </p:sp>
    </p:spTree>
    <p:extLst>
      <p:ext uri="{BB962C8B-B14F-4D97-AF65-F5344CB8AC3E}">
        <p14:creationId xmlns:p14="http://schemas.microsoft.com/office/powerpoint/2010/main" val="90375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487" y="879304"/>
            <a:ext cx="8437152" cy="1679753"/>
          </a:xfrm>
        </p:spPr>
        <p:txBody>
          <a:bodyPr>
            <a:noAutofit/>
          </a:bodyPr>
          <a:lstStyle/>
          <a:p>
            <a:pPr algn="ctr"/>
            <a:r>
              <a:rPr lang="en-GB" sz="3600" b="1" dirty="0">
                <a:latin typeface="Arial" panose="020B0604020202020204" pitchFamily="34" charset="0"/>
                <a:cs typeface="Arial" panose="020B0604020202020204" pitchFamily="34" charset="0"/>
              </a:rPr>
              <a:t>Breastfeeding in women with a BMI ≥</a:t>
            </a:r>
            <a:r>
              <a:rPr lang="en-GB" sz="3600" b="1" dirty="0" smtClean="0">
                <a:latin typeface="Arial" panose="020B0604020202020204" pitchFamily="34" charset="0"/>
                <a:cs typeface="Arial" panose="020B0604020202020204" pitchFamily="34" charset="0"/>
              </a:rPr>
              <a:t>30kg/m</a:t>
            </a:r>
            <a:r>
              <a:rPr lang="en-GB" sz="3600" b="1" baseline="30000" dirty="0" smtClean="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C4F72CAC-863E-5B48-A833-AD9C71094311}"/>
              </a:ext>
            </a:extLst>
          </p:cNvPr>
          <p:cNvSpPr>
            <a:spLocks noGrp="1"/>
          </p:cNvSpPr>
          <p:nvPr>
            <p:ph type="subTitle" idx="1"/>
          </p:nvPr>
        </p:nvSpPr>
        <p:spPr>
          <a:xfrm>
            <a:off x="118533" y="5517232"/>
            <a:ext cx="8197883" cy="1035968"/>
          </a:xfrm>
        </p:spPr>
        <p:txBody>
          <a:bodyPr>
            <a:noAutofit/>
          </a:bodyPr>
          <a:lstStyle/>
          <a:p>
            <a:pPr algn="l"/>
            <a:r>
              <a:rPr lang="en-GB" sz="2000" b="1" dirty="0">
                <a:solidFill>
                  <a:schemeClr val="bg1"/>
                </a:solidFill>
                <a:latin typeface="Arial" panose="020B0604020202020204" pitchFamily="34" charset="0"/>
                <a:cs typeface="Arial" panose="020B0604020202020204" pitchFamily="34" charset="0"/>
              </a:rPr>
              <a:t>Stephanie Lyons</a:t>
            </a:r>
          </a:p>
          <a:p>
            <a:pPr algn="l"/>
            <a:r>
              <a:rPr lang="en-GB" sz="1800" dirty="0" smtClean="0">
                <a:solidFill>
                  <a:schemeClr val="bg1"/>
                </a:solidFill>
                <a:latin typeface="Arial" panose="020B0604020202020204" pitchFamily="34" charset="0"/>
                <a:cs typeface="Arial" panose="020B0604020202020204" pitchFamily="34" charset="0"/>
              </a:rPr>
              <a:t>Supervised </a:t>
            </a:r>
            <a:r>
              <a:rPr lang="en-GB" sz="1800" dirty="0">
                <a:solidFill>
                  <a:schemeClr val="bg1"/>
                </a:solidFill>
                <a:latin typeface="Arial" panose="020B0604020202020204" pitchFamily="34" charset="0"/>
                <a:cs typeface="Arial" panose="020B0604020202020204" pitchFamily="34" charset="0"/>
              </a:rPr>
              <a:t>by Dr Debbie Smith, Dr Sinead Currie, Dr Sarah Peters and Professor Dame Tina </a:t>
            </a:r>
            <a:r>
              <a:rPr lang="en-GB" sz="1800" dirty="0" smtClean="0">
                <a:solidFill>
                  <a:schemeClr val="bg1"/>
                </a:solidFill>
                <a:latin typeface="Arial" panose="020B0604020202020204" pitchFamily="34" charset="0"/>
                <a:cs typeface="Arial" panose="020B0604020202020204" pitchFamily="34" charset="0"/>
              </a:rPr>
              <a:t>Lavender</a:t>
            </a:r>
            <a:endParaRPr lang="en-GB" sz="1800" dirty="0">
              <a:solidFill>
                <a:schemeClr val="bg1"/>
              </a:solidFill>
              <a:latin typeface="Arial" panose="020B0604020202020204" pitchFamily="34" charset="0"/>
              <a:cs typeface="Arial" panose="020B0604020202020204" pitchFamily="34" charset="0"/>
            </a:endParaRPr>
          </a:p>
        </p:txBody>
      </p:sp>
      <p:pic>
        <p:nvPicPr>
          <p:cNvPr id="8" name="Picture 2" descr="C:\Users\Home\AppData\Local\Microsoft\Windows\INetCache\IE\VPQDI8FN\Mother_wtih_infant_icon.svg[1].png">
            <a:extLst>
              <a:ext uri="{FF2B5EF4-FFF2-40B4-BE49-F238E27FC236}">
                <a16:creationId xmlns:a16="http://schemas.microsoft.com/office/drawing/2014/main" id="{D878CAA0-2FCE-8645-9234-3C31A5D46D00}"/>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3652985" y="2772854"/>
            <a:ext cx="1732156" cy="17209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B629B49-3992-2146-B685-7671AB2F18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16899"/>
            <a:ext cx="899439" cy="762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097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963B7B-0BFA-4483-B831-D691A4138940}"/>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098129" y="1268760"/>
            <a:ext cx="3658665" cy="4780354"/>
          </a:xfrm>
          <a:prstGeom prst="rect">
            <a:avLst/>
          </a:prstGeom>
        </p:spPr>
      </p:pic>
      <p:sp>
        <p:nvSpPr>
          <p:cNvPr id="4" name="Content Placeholder 3">
            <a:extLst>
              <a:ext uri="{FF2B5EF4-FFF2-40B4-BE49-F238E27FC236}">
                <a16:creationId xmlns:a16="http://schemas.microsoft.com/office/drawing/2014/main" id="{B76BEB07-771E-4528-806B-F9C644A14E3B}"/>
              </a:ext>
            </a:extLst>
          </p:cNvPr>
          <p:cNvSpPr>
            <a:spLocks noGrp="1"/>
          </p:cNvSpPr>
          <p:nvPr>
            <p:ph sz="half" idx="2"/>
          </p:nvPr>
        </p:nvSpPr>
        <p:spPr>
          <a:xfrm>
            <a:off x="251520" y="1484784"/>
            <a:ext cx="4896544" cy="4536504"/>
          </a:xfrm>
        </p:spPr>
        <p:txBody>
          <a:bodyPr>
            <a:normAutofit/>
          </a:bodyPr>
          <a:lstStyle/>
          <a:p>
            <a:r>
              <a:rPr lang="en-GB" sz="2400" dirty="0">
                <a:latin typeface="Arial" panose="020B0604020202020204" pitchFamily="34" charset="0"/>
                <a:cs typeface="Arial" panose="020B0604020202020204" pitchFamily="34" charset="0"/>
              </a:rPr>
              <a:t>Women with a BMI ≥30kg/m</a:t>
            </a:r>
            <a:r>
              <a:rPr lang="en-GB" sz="2400" baseline="30000"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a:t>
            </a:r>
          </a:p>
          <a:p>
            <a:pPr lvl="1"/>
            <a:r>
              <a:rPr lang="en-GB" dirty="0">
                <a:latin typeface="Arial" panose="020B0604020202020204" pitchFamily="34" charset="0"/>
                <a:cs typeface="Arial" panose="020B0604020202020204" pitchFamily="34" charset="0"/>
              </a:rPr>
              <a:t>less likely to initiate </a:t>
            </a:r>
            <a:r>
              <a:rPr lang="en-GB" dirty="0" smtClean="0">
                <a:latin typeface="Arial" panose="020B0604020202020204" pitchFamily="34" charset="0"/>
                <a:cs typeface="Arial" panose="020B0604020202020204" pitchFamily="34" charset="0"/>
              </a:rPr>
              <a:t>BF</a:t>
            </a:r>
          </a:p>
          <a:p>
            <a:pPr lvl="2"/>
            <a:r>
              <a:rPr lang="en-GB" sz="1600" dirty="0" err="1" smtClean="0">
                <a:latin typeface="Arial" panose="020B0604020202020204" pitchFamily="34" charset="0"/>
                <a:cs typeface="Arial" panose="020B0604020202020204" pitchFamily="34" charset="0"/>
              </a:rPr>
              <a:t>Turcksin</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et al., </a:t>
            </a:r>
            <a:r>
              <a:rPr lang="en-GB" sz="1600" dirty="0" smtClean="0">
                <a:latin typeface="Arial" panose="020B0604020202020204" pitchFamily="34" charset="0"/>
                <a:cs typeface="Arial" panose="020B0604020202020204" pitchFamily="34" charset="0"/>
              </a:rPr>
              <a:t>2014</a:t>
            </a:r>
            <a:endParaRPr lang="en-GB" sz="1600"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shorter duration of BF </a:t>
            </a:r>
            <a:endParaRPr lang="en-GB" dirty="0" smtClean="0">
              <a:latin typeface="Arial" panose="020B0604020202020204" pitchFamily="34" charset="0"/>
              <a:cs typeface="Arial" panose="020B0604020202020204" pitchFamily="34" charset="0"/>
            </a:endParaRPr>
          </a:p>
          <a:p>
            <a:pPr lvl="2"/>
            <a:r>
              <a:rPr lang="en-GB" sz="1600" dirty="0" smtClean="0">
                <a:latin typeface="Arial" panose="020B0604020202020204" pitchFamily="34" charset="0"/>
                <a:cs typeface="Arial" panose="020B0604020202020204" pitchFamily="34" charset="0"/>
              </a:rPr>
              <a:t>Anstey </a:t>
            </a:r>
            <a:r>
              <a:rPr lang="en-GB" sz="1600" dirty="0">
                <a:latin typeface="Arial" panose="020B0604020202020204" pitchFamily="34" charset="0"/>
                <a:cs typeface="Arial" panose="020B0604020202020204" pitchFamily="34" charset="0"/>
              </a:rPr>
              <a:t>et al. </a:t>
            </a:r>
            <a:r>
              <a:rPr lang="en-GB" sz="1600" dirty="0" smtClean="0">
                <a:latin typeface="Arial" panose="020B0604020202020204" pitchFamily="34" charset="0"/>
                <a:cs typeface="Arial" panose="020B0604020202020204" pitchFamily="34" charset="0"/>
              </a:rPr>
              <a:t>2011</a:t>
            </a:r>
            <a:endParaRPr lang="en-GB" sz="1600" dirty="0">
              <a:latin typeface="Arial" panose="020B0604020202020204" pitchFamily="34" charset="0"/>
              <a:cs typeface="Arial" panose="020B0604020202020204" pitchFamily="34" charset="0"/>
            </a:endParaRPr>
          </a:p>
          <a:p>
            <a:pPr>
              <a:buClr>
                <a:schemeClr val="tx1"/>
              </a:buClr>
            </a:pPr>
            <a:r>
              <a:rPr lang="en-GB" sz="2400" dirty="0">
                <a:latin typeface="Arial" panose="020B0604020202020204" pitchFamily="34" charset="0"/>
                <a:cs typeface="Arial" panose="020B0604020202020204" pitchFamily="34" charset="0"/>
              </a:rPr>
              <a:t>Observations with pregnant women with a BMI ≥30kg/m</a:t>
            </a:r>
            <a:r>
              <a:rPr lang="en-GB" sz="2400" baseline="30000" dirty="0">
                <a:latin typeface="Arial" panose="020B0604020202020204" pitchFamily="34" charset="0"/>
                <a:cs typeface="Arial" panose="020B0604020202020204" pitchFamily="34" charset="0"/>
              </a:rPr>
              <a:t>2</a:t>
            </a:r>
          </a:p>
          <a:p>
            <a:pPr lvl="1">
              <a:buClr>
                <a:schemeClr val="tx1"/>
              </a:buClr>
              <a:buFont typeface="Arial" panose="020B0604020202020204" pitchFamily="34" charset="0"/>
              <a:buChar char="•"/>
            </a:pPr>
            <a:r>
              <a:rPr lang="en-GB" dirty="0" smtClean="0">
                <a:latin typeface="Arial" panose="020B0604020202020204" pitchFamily="34" charset="0"/>
                <a:cs typeface="Arial" panose="020B0604020202020204" pitchFamily="34" charset="0"/>
              </a:rPr>
              <a:t>One group of women all B/F due to social support</a:t>
            </a:r>
            <a:endParaRPr lang="en-GB" dirty="0">
              <a:latin typeface="Arial" panose="020B0604020202020204" pitchFamily="34" charset="0"/>
              <a:cs typeface="Arial" panose="020B0604020202020204" pitchFamily="34" charset="0"/>
            </a:endParaRPr>
          </a:p>
          <a:p>
            <a:pPr lvl="1">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Opportunity for behaviour change</a:t>
            </a:r>
            <a:r>
              <a:rPr lang="en-GB" dirty="0" smtClean="0">
                <a:latin typeface="Arial" panose="020B0604020202020204" pitchFamily="34" charset="0"/>
                <a:cs typeface="Arial" panose="020B0604020202020204" pitchFamily="34" charset="0"/>
              </a:rPr>
              <a:t>.</a:t>
            </a:r>
          </a:p>
          <a:p>
            <a:pPr lvl="2">
              <a:buClr>
                <a:schemeClr val="tx1"/>
              </a:buClr>
              <a:buFont typeface="Arial" panose="020B0604020202020204" pitchFamily="34" charset="0"/>
              <a:buChar char="•"/>
            </a:pPr>
            <a:r>
              <a:rPr lang="en-GB" dirty="0" smtClean="0">
                <a:latin typeface="Arial" panose="020B0604020202020204" pitchFamily="34" charset="0"/>
                <a:cs typeface="Arial" panose="020B0604020202020204" pitchFamily="34" charset="0"/>
              </a:rPr>
              <a:t>Smith et al. 2016</a:t>
            </a: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1EB6A1-2050-4062-8AA5-A516C41DCAA6}"/>
              </a:ext>
            </a:extLst>
          </p:cNvPr>
          <p:cNvSpPr>
            <a:spLocks noGrp="1"/>
          </p:cNvSpPr>
          <p:nvPr>
            <p:ph type="title"/>
          </p:nvPr>
        </p:nvSpPr>
        <p:spPr>
          <a:xfrm>
            <a:off x="1331640" y="116632"/>
            <a:ext cx="5842992" cy="1143000"/>
          </a:xfrm>
        </p:spPr>
        <p:txBody>
          <a:bodyPr>
            <a:normAutofit/>
          </a:bodyPr>
          <a:lstStyle/>
          <a:p>
            <a:pPr algn="ctr"/>
            <a:r>
              <a:rPr lang="en-GB" sz="3600" b="1" dirty="0">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2078204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GB" dirty="0" smtClean="0"/>
              <a:t>PPI and stakeholders</a:t>
            </a:r>
          </a:p>
          <a:p>
            <a:r>
              <a:rPr lang="en-GB" dirty="0" smtClean="0"/>
              <a:t>Systematic review</a:t>
            </a:r>
          </a:p>
          <a:p>
            <a:r>
              <a:rPr lang="en-GB" dirty="0" smtClean="0"/>
              <a:t>Meta-synthesis</a:t>
            </a:r>
          </a:p>
          <a:p>
            <a:r>
              <a:rPr lang="en-GB" dirty="0" smtClean="0"/>
              <a:t>Secondary analysis of data</a:t>
            </a:r>
          </a:p>
          <a:p>
            <a:r>
              <a:rPr lang="en-GB" dirty="0" smtClean="0"/>
              <a:t>Qualitative inquiry</a:t>
            </a:r>
          </a:p>
          <a:p>
            <a:r>
              <a:rPr lang="en-GB" dirty="0" smtClean="0"/>
              <a:t>Development of an intervention</a:t>
            </a:r>
            <a:endParaRPr lang="en-GB" dirty="0"/>
          </a:p>
        </p:txBody>
      </p:sp>
      <p:sp>
        <p:nvSpPr>
          <p:cNvPr id="5" name="Title 4"/>
          <p:cNvSpPr>
            <a:spLocks noGrp="1"/>
          </p:cNvSpPr>
          <p:nvPr>
            <p:ph type="title"/>
          </p:nvPr>
        </p:nvSpPr>
        <p:spPr/>
        <p:txBody>
          <a:bodyPr/>
          <a:lstStyle/>
          <a:p>
            <a:r>
              <a:rPr lang="en-GB" dirty="0" smtClean="0"/>
              <a:t>Programme of work</a:t>
            </a:r>
            <a:endParaRPr lang="en-GB" dirty="0"/>
          </a:p>
        </p:txBody>
      </p:sp>
    </p:spTree>
    <p:extLst>
      <p:ext uri="{BB962C8B-B14F-4D97-AF65-F5344CB8AC3E}">
        <p14:creationId xmlns:p14="http://schemas.microsoft.com/office/powerpoint/2010/main" val="968307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8FBFBD54-1095-374F-9A35-3DE45A05AEC8}"/>
              </a:ext>
            </a:extLst>
          </p:cNvPr>
          <p:cNvSpPr>
            <a:spLocks noGrp="1"/>
          </p:cNvSpPr>
          <p:nvPr>
            <p:ph sz="half" idx="1"/>
          </p:nvPr>
        </p:nvSpPr>
        <p:spPr>
          <a:xfrm>
            <a:off x="179512" y="1481328"/>
            <a:ext cx="5184576" cy="4525963"/>
          </a:xfrm>
        </p:spPr>
        <p:txBody>
          <a:bodyPr>
            <a:noAutofit/>
          </a:bodyPr>
          <a:lstStyle/>
          <a:p>
            <a:pPr marL="0" lvl="0" indent="0">
              <a:buClr>
                <a:srgbClr val="7030A0"/>
              </a:buClr>
              <a:buNone/>
            </a:pPr>
            <a:r>
              <a:rPr lang="en-GB" sz="2400" b="1" dirty="0">
                <a:latin typeface="Arial" panose="020B0604020202020204" pitchFamily="34" charset="0"/>
                <a:cs typeface="Arial" panose="020B0604020202020204" pitchFamily="34" charset="0"/>
              </a:rPr>
              <a:t>Aim: </a:t>
            </a:r>
            <a:r>
              <a:rPr lang="en-GB" sz="2400" dirty="0">
                <a:latin typeface="Arial" panose="020B0604020202020204" pitchFamily="34" charset="0"/>
                <a:cs typeface="Arial" panose="020B0604020202020204" pitchFamily="34" charset="0"/>
              </a:rPr>
              <a:t>to explore what research is needed to help women with a BMI over 30 breastfeed</a:t>
            </a:r>
          </a:p>
          <a:p>
            <a:pPr marL="0" lvl="0" indent="0">
              <a:buClr>
                <a:srgbClr val="7030A0"/>
              </a:buClr>
              <a:buNone/>
            </a:pPr>
            <a:endParaRPr lang="en-GB" sz="1000" dirty="0">
              <a:latin typeface="Arial" panose="020B0604020202020204" pitchFamily="34" charset="0"/>
              <a:cs typeface="Arial" panose="020B0604020202020204" pitchFamily="34" charset="0"/>
            </a:endParaRPr>
          </a:p>
          <a:p>
            <a:pPr lvl="0">
              <a:buClr>
                <a:srgbClr val="7030A0"/>
              </a:buClr>
            </a:pPr>
            <a:r>
              <a:rPr lang="en-GB" sz="2400" dirty="0">
                <a:latin typeface="Arial" panose="020B0604020202020204" pitchFamily="34" charset="0"/>
                <a:cs typeface="Arial" panose="020B0604020202020204" pitchFamily="34" charset="0"/>
              </a:rPr>
              <a:t>BMI closes avenues in pregnancy = medicalised so determined to take back </a:t>
            </a:r>
            <a:r>
              <a:rPr lang="en-GB" sz="2400" dirty="0" smtClean="0">
                <a:latin typeface="Arial" panose="020B0604020202020204" pitchFamily="34" charset="0"/>
                <a:cs typeface="Arial" panose="020B0604020202020204" pitchFamily="34" charset="0"/>
              </a:rPr>
              <a:t>control</a:t>
            </a:r>
            <a:endParaRPr lang="en-GB" sz="900" dirty="0">
              <a:latin typeface="Arial" panose="020B0604020202020204" pitchFamily="34" charset="0"/>
              <a:cs typeface="Arial" panose="020B0604020202020204" pitchFamily="34" charset="0"/>
            </a:endParaRPr>
          </a:p>
          <a:p>
            <a:pPr lvl="0">
              <a:buClr>
                <a:srgbClr val="7030A0"/>
              </a:buClr>
            </a:pPr>
            <a:r>
              <a:rPr lang="en-GB" sz="2400" dirty="0">
                <a:latin typeface="Arial" panose="020B0604020202020204" pitchFamily="34" charset="0"/>
                <a:cs typeface="Arial" panose="020B0604020202020204" pitchFamily="34" charset="0"/>
              </a:rPr>
              <a:t>Physical barrier = Clothing, breast size and complication in </a:t>
            </a:r>
            <a:r>
              <a:rPr lang="en-GB" sz="2400" dirty="0" smtClean="0">
                <a:latin typeface="Arial" panose="020B0604020202020204" pitchFamily="34" charset="0"/>
                <a:cs typeface="Arial" panose="020B0604020202020204" pitchFamily="34" charset="0"/>
              </a:rPr>
              <a:t>pregnancy</a:t>
            </a:r>
          </a:p>
          <a:p>
            <a:pPr>
              <a:buClr>
                <a:srgbClr val="7030A0"/>
              </a:buClr>
            </a:pPr>
            <a:r>
              <a:rPr lang="en-GB" sz="2400" dirty="0" smtClean="0">
                <a:latin typeface="Arial" panose="020B0604020202020204" pitchFamily="34" charset="0"/>
                <a:cs typeface="Arial" panose="020B0604020202020204" pitchFamily="34" charset="0"/>
              </a:rPr>
              <a:t>Invaluable </a:t>
            </a:r>
            <a:r>
              <a:rPr lang="en-GB" sz="2400" dirty="0">
                <a:latin typeface="Arial" panose="020B0604020202020204" pitchFamily="34" charset="0"/>
                <a:cs typeface="Arial" panose="020B0604020202020204" pitchFamily="34" charset="0"/>
              </a:rPr>
              <a:t>insights to enhance research from design stage</a:t>
            </a:r>
          </a:p>
          <a:p>
            <a:pPr lvl="0">
              <a:buClr>
                <a:srgbClr val="7030A0"/>
              </a:buClr>
            </a:pPr>
            <a:endParaRPr lang="en-GB" sz="2400" dirty="0">
              <a:latin typeface="Arial" panose="020B0604020202020204" pitchFamily="34" charset="0"/>
              <a:cs typeface="Arial" panose="020B0604020202020204" pitchFamily="34" charset="0"/>
            </a:endParaRPr>
          </a:p>
          <a:p>
            <a:pPr lvl="0">
              <a:buClr>
                <a:srgbClr val="7030A0"/>
              </a:buClr>
            </a:pPr>
            <a:endParaRPr lang="en-GB" sz="900" dirty="0">
              <a:latin typeface="Arial" panose="020B0604020202020204" pitchFamily="34" charset="0"/>
              <a:cs typeface="Arial" panose="020B0604020202020204" pitchFamily="34" charset="0"/>
            </a:endParaRPr>
          </a:p>
          <a:p>
            <a:pPr lvl="0">
              <a:buClr>
                <a:srgbClr val="7030A0"/>
              </a:buClr>
            </a:pPr>
            <a:endParaRPr lang="en-GB" sz="900" dirty="0">
              <a:latin typeface="Arial" panose="020B0604020202020204" pitchFamily="34" charset="0"/>
              <a:cs typeface="Arial" panose="020B0604020202020204" pitchFamily="34" charset="0"/>
            </a:endParaRPr>
          </a:p>
          <a:p>
            <a:pPr marL="109728" indent="0" algn="ctr">
              <a:buNone/>
            </a:pPr>
            <a:endParaRPr lang="en-GB" sz="16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109728" indent="0">
              <a:buNone/>
            </a:pPr>
            <a:endParaRPr lang="en-GB" dirty="0"/>
          </a:p>
        </p:txBody>
      </p:sp>
      <p:sp>
        <p:nvSpPr>
          <p:cNvPr id="3" name="Title 2"/>
          <p:cNvSpPr>
            <a:spLocks noGrp="1"/>
          </p:cNvSpPr>
          <p:nvPr>
            <p:ph type="title"/>
          </p:nvPr>
        </p:nvSpPr>
        <p:spPr/>
        <p:txBody>
          <a:bodyPr/>
          <a:lstStyle/>
          <a:p>
            <a:r>
              <a:rPr lang="en-GB" dirty="0" smtClean="0"/>
              <a:t>PPI and stakeholders</a:t>
            </a:r>
            <a:endParaRPr lang="en-GB" dirty="0"/>
          </a:p>
        </p:txBody>
      </p:sp>
      <p:sp>
        <p:nvSpPr>
          <p:cNvPr id="8" name="Rounded Rectangle 7">
            <a:extLst>
              <a:ext uri="{FF2B5EF4-FFF2-40B4-BE49-F238E27FC236}">
                <a16:creationId xmlns:a16="http://schemas.microsoft.com/office/drawing/2014/main" id="{2575812B-91C3-664E-AA09-2C600FEDF05E}"/>
              </a:ext>
            </a:extLst>
          </p:cNvPr>
          <p:cNvSpPr/>
          <p:nvPr/>
        </p:nvSpPr>
        <p:spPr>
          <a:xfrm>
            <a:off x="9459878" y="18578364"/>
            <a:ext cx="11684068" cy="764702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dirty="0"/>
          </a:p>
        </p:txBody>
      </p:sp>
      <p:sp>
        <p:nvSpPr>
          <p:cNvPr id="10" name="Rounded Rectangle 9">
            <a:extLst>
              <a:ext uri="{FF2B5EF4-FFF2-40B4-BE49-F238E27FC236}">
                <a16:creationId xmlns:a16="http://schemas.microsoft.com/office/drawing/2014/main" id="{4D4130D4-B7EE-8241-9096-5D46972F181F}"/>
              </a:ext>
            </a:extLst>
          </p:cNvPr>
          <p:cNvSpPr/>
          <p:nvPr/>
        </p:nvSpPr>
        <p:spPr>
          <a:xfrm>
            <a:off x="9612278" y="18730764"/>
            <a:ext cx="11684068" cy="764702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dirty="0"/>
          </a:p>
        </p:txBody>
      </p:sp>
      <p:sp>
        <p:nvSpPr>
          <p:cNvPr id="11" name="Rounded Rectangle 10">
            <a:extLst>
              <a:ext uri="{FF2B5EF4-FFF2-40B4-BE49-F238E27FC236}">
                <a16:creationId xmlns:a16="http://schemas.microsoft.com/office/drawing/2014/main" id="{3E473991-6719-EB4C-9963-A7CDE0225D9F}"/>
              </a:ext>
            </a:extLst>
          </p:cNvPr>
          <p:cNvSpPr/>
          <p:nvPr/>
        </p:nvSpPr>
        <p:spPr>
          <a:xfrm>
            <a:off x="9764678" y="18883164"/>
            <a:ext cx="11684068" cy="764702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dirty="0"/>
          </a:p>
        </p:txBody>
      </p:sp>
      <p:sp>
        <p:nvSpPr>
          <p:cNvPr id="12" name="Rounded Rectangle 11">
            <a:extLst>
              <a:ext uri="{FF2B5EF4-FFF2-40B4-BE49-F238E27FC236}">
                <a16:creationId xmlns:a16="http://schemas.microsoft.com/office/drawing/2014/main" id="{2B153267-9B36-5747-91E2-66A80AE12F4B}"/>
              </a:ext>
            </a:extLst>
          </p:cNvPr>
          <p:cNvSpPr/>
          <p:nvPr/>
        </p:nvSpPr>
        <p:spPr>
          <a:xfrm>
            <a:off x="9917078" y="19035564"/>
            <a:ext cx="11684068" cy="764702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dirty="0"/>
          </a:p>
        </p:txBody>
      </p:sp>
      <p:sp>
        <p:nvSpPr>
          <p:cNvPr id="13" name="Rounded Rectangle 12">
            <a:extLst>
              <a:ext uri="{FF2B5EF4-FFF2-40B4-BE49-F238E27FC236}">
                <a16:creationId xmlns:a16="http://schemas.microsoft.com/office/drawing/2014/main" id="{8C82195E-2F66-E34B-A9B8-E2F8142DA6E7}"/>
              </a:ext>
            </a:extLst>
          </p:cNvPr>
          <p:cNvSpPr/>
          <p:nvPr/>
        </p:nvSpPr>
        <p:spPr>
          <a:xfrm>
            <a:off x="10069478" y="19187964"/>
            <a:ext cx="11684068" cy="764702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dirty="0"/>
          </a:p>
        </p:txBody>
      </p:sp>
      <p:pic>
        <p:nvPicPr>
          <p:cNvPr id="14" name="Picture 13">
            <a:extLst>
              <a:ext uri="{FF2B5EF4-FFF2-40B4-BE49-F238E27FC236}">
                <a16:creationId xmlns:a16="http://schemas.microsoft.com/office/drawing/2014/main" id="{C94D1603-A7C3-024B-98A1-9010EB1579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0112" y="2060848"/>
            <a:ext cx="3356136" cy="2517102"/>
          </a:xfrm>
          <a:prstGeom prst="rect">
            <a:avLst/>
          </a:prstGeom>
        </p:spPr>
      </p:pic>
    </p:spTree>
    <p:extLst>
      <p:ext uri="{BB962C8B-B14F-4D97-AF65-F5344CB8AC3E}">
        <p14:creationId xmlns:p14="http://schemas.microsoft.com/office/powerpoint/2010/main" val="292319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579296" cy="5184576"/>
          </a:xfrm>
        </p:spPr>
        <p:txBody>
          <a:bodyPr>
            <a:normAutofit/>
          </a:bodyPr>
          <a:lstStyle/>
          <a:p>
            <a:pPr marL="0" indent="0" algn="ctr">
              <a:buNone/>
            </a:pPr>
            <a:r>
              <a:rPr lang="en-GB" sz="2400" dirty="0">
                <a:solidFill>
                  <a:srgbClr val="9900CC"/>
                </a:solidFill>
                <a:latin typeface="Arial" panose="020B0604020202020204" pitchFamily="34" charset="0"/>
                <a:cs typeface="Arial" panose="020B0604020202020204" pitchFamily="34" charset="0"/>
              </a:rPr>
              <a:t>Which psychological factors are associated with breastfeeding behaviours in women with a BMI of ≥30kg/m</a:t>
            </a:r>
            <a:r>
              <a:rPr lang="en-GB" sz="2400" baseline="30000" dirty="0">
                <a:solidFill>
                  <a:srgbClr val="9900CC"/>
                </a:solidFill>
                <a:latin typeface="Arial" panose="020B0604020202020204" pitchFamily="34" charset="0"/>
                <a:cs typeface="Arial" panose="020B0604020202020204" pitchFamily="34" charset="0"/>
              </a:rPr>
              <a:t>2</a:t>
            </a:r>
            <a:r>
              <a:rPr lang="en-GB" sz="2400" dirty="0" smtClean="0">
                <a:solidFill>
                  <a:srgbClr val="9900CC"/>
                </a:solidFill>
                <a:latin typeface="Arial" panose="020B0604020202020204" pitchFamily="34" charset="0"/>
                <a:cs typeface="Arial" panose="020B0604020202020204" pitchFamily="34" charset="0"/>
              </a:rPr>
              <a:t>?</a:t>
            </a:r>
          </a:p>
          <a:p>
            <a:pPr marL="0" indent="0" algn="ctr">
              <a:buNone/>
            </a:pPr>
            <a:endParaRPr lang="en-GB" sz="2400" dirty="0">
              <a:solidFill>
                <a:srgbClr val="9900CC"/>
              </a:solidFill>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Over 7000 studies identified, 20 included</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16 psychological factors</a:t>
            </a:r>
          </a:p>
          <a:p>
            <a:r>
              <a:rPr lang="en-GB" sz="2400" dirty="0" smtClean="0">
                <a:latin typeface="Arial" panose="020B0604020202020204" pitchFamily="34" charset="0"/>
                <a:cs typeface="Arial" panose="020B0604020202020204" pitchFamily="34" charset="0"/>
              </a:rPr>
              <a:t>5 categories:</a:t>
            </a:r>
          </a:p>
          <a:p>
            <a:pPr lvl="1"/>
            <a:r>
              <a:rPr lang="en-GB" sz="2000" dirty="0" smtClean="0">
                <a:latin typeface="Arial" panose="020B0604020202020204" pitchFamily="34" charset="0"/>
                <a:cs typeface="Arial" panose="020B0604020202020204" pitchFamily="34" charset="0"/>
              </a:rPr>
              <a:t>Intention to breastfeed</a:t>
            </a:r>
          </a:p>
          <a:p>
            <a:pPr lvl="1"/>
            <a:r>
              <a:rPr lang="en-GB" sz="2000" dirty="0" smtClean="0">
                <a:latin typeface="Arial" panose="020B0604020202020204" pitchFamily="34" charset="0"/>
                <a:cs typeface="Arial" panose="020B0604020202020204" pitchFamily="34" charset="0"/>
              </a:rPr>
              <a:t>Expectations and beliefs about breastfeeding</a:t>
            </a:r>
          </a:p>
          <a:p>
            <a:pPr lvl="1"/>
            <a:r>
              <a:rPr lang="en-GB" sz="2000" dirty="0" smtClean="0">
                <a:latin typeface="Arial" panose="020B0604020202020204" pitchFamily="34" charset="0"/>
                <a:cs typeface="Arial" panose="020B0604020202020204" pitchFamily="34" charset="0"/>
              </a:rPr>
              <a:t>Maternal confidence</a:t>
            </a:r>
          </a:p>
          <a:p>
            <a:pPr lvl="1"/>
            <a:r>
              <a:rPr lang="en-GB" sz="2000" dirty="0" smtClean="0">
                <a:latin typeface="Arial" panose="020B0604020202020204" pitchFamily="34" charset="0"/>
                <a:cs typeface="Arial" panose="020B0604020202020204" pitchFamily="34" charset="0"/>
              </a:rPr>
              <a:t>Mental health</a:t>
            </a:r>
          </a:p>
          <a:p>
            <a:pPr lvl="1"/>
            <a:r>
              <a:rPr lang="en-GB" sz="2000" dirty="0" smtClean="0">
                <a:latin typeface="Arial" panose="020B0604020202020204" pitchFamily="34" charset="0"/>
                <a:cs typeface="Arial" panose="020B0604020202020204" pitchFamily="34" charset="0"/>
              </a:rPr>
              <a:t>Breastfeeding knowledge</a:t>
            </a:r>
          </a:p>
        </p:txBody>
      </p:sp>
      <p:sp>
        <p:nvSpPr>
          <p:cNvPr id="2" name="Title 1"/>
          <p:cNvSpPr>
            <a:spLocks noGrp="1"/>
          </p:cNvSpPr>
          <p:nvPr>
            <p:ph type="title"/>
          </p:nvPr>
        </p:nvSpPr>
        <p:spPr>
          <a:xfrm>
            <a:off x="395536" y="188640"/>
            <a:ext cx="8229600" cy="1143000"/>
          </a:xfrm>
        </p:spPr>
        <p:txBody>
          <a:bodyPr>
            <a:normAutofit/>
          </a:bodyPr>
          <a:lstStyle/>
          <a:p>
            <a:r>
              <a:rPr lang="en-GB" b="1" dirty="0" smtClean="0">
                <a:latin typeface="Arial" panose="020B0604020202020204" pitchFamily="34" charset="0"/>
                <a:cs typeface="Arial" panose="020B0604020202020204" pitchFamily="34" charset="0"/>
              </a:rPr>
              <a:t>Systematic Review </a:t>
            </a:r>
            <a:br>
              <a:rPr lang="en-GB" b="1" dirty="0" smtClean="0">
                <a:latin typeface="Arial" panose="020B0604020202020204" pitchFamily="34" charset="0"/>
                <a:cs typeface="Arial" panose="020B0604020202020204" pitchFamily="34" charset="0"/>
              </a:rPr>
            </a:br>
            <a:r>
              <a:rPr lang="en-GB" sz="1800" b="1" i="1" dirty="0" smtClean="0">
                <a:latin typeface="Arial" panose="020B0604020202020204" pitchFamily="34" charset="0"/>
                <a:cs typeface="Arial" panose="020B0604020202020204" pitchFamily="34" charset="0"/>
              </a:rPr>
              <a:t>Published Obesity Reviews (2018)</a:t>
            </a:r>
            <a:endParaRPr lang="en-GB"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75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579296" cy="4320480"/>
          </a:xfrm>
        </p:spPr>
        <p:txBody>
          <a:bodyPr>
            <a:normAutofit lnSpcReduction="10000"/>
          </a:bodyPr>
          <a:lstStyle/>
          <a:p>
            <a:r>
              <a:rPr lang="en-GB" dirty="0" smtClean="0">
                <a:latin typeface="Arial" panose="020B0604020202020204" pitchFamily="34" charset="0"/>
                <a:cs typeface="Arial" panose="020B0604020202020204" pitchFamily="34" charset="0"/>
              </a:rPr>
              <a:t>Psychological factors are associated with breastfeeding behaviours</a:t>
            </a:r>
          </a:p>
          <a:p>
            <a:endParaRPr lang="en-GB" dirty="0">
              <a:latin typeface="Arial" panose="020B0604020202020204" pitchFamily="34" charset="0"/>
              <a:cs typeface="Arial" panose="020B0604020202020204" pitchFamily="34" charset="0"/>
            </a:endParaRPr>
          </a:p>
          <a:p>
            <a:r>
              <a:rPr lang="en-GB" dirty="0" smtClean="0">
                <a:solidFill>
                  <a:srgbClr val="9900CC"/>
                </a:solidFill>
                <a:latin typeface="Arial" panose="020B0604020202020204" pitchFamily="34" charset="0"/>
                <a:cs typeface="Arial" panose="020B0604020202020204" pitchFamily="34" charset="0"/>
              </a:rPr>
              <a:t>What health professionals can do:</a:t>
            </a:r>
          </a:p>
          <a:p>
            <a:pPr lvl="1"/>
            <a:r>
              <a:rPr lang="en-GB" dirty="0" smtClean="0">
                <a:latin typeface="Arial" panose="020B0604020202020204" pitchFamily="34" charset="0"/>
                <a:cs typeface="Arial" panose="020B0604020202020204" pitchFamily="34" charset="0"/>
              </a:rPr>
              <a:t>Encourage women to plan to breastfeed</a:t>
            </a:r>
          </a:p>
          <a:p>
            <a:pPr lvl="1"/>
            <a:r>
              <a:rPr lang="en-GB" dirty="0" smtClean="0">
                <a:latin typeface="Arial" panose="020B0604020202020204" pitchFamily="34" charset="0"/>
                <a:cs typeface="Arial" panose="020B0604020202020204" pitchFamily="34" charset="0"/>
              </a:rPr>
              <a:t>Promote women’s ability to breastfeed </a:t>
            </a:r>
          </a:p>
          <a:p>
            <a:pPr lvl="1"/>
            <a:r>
              <a:rPr lang="en-GB" dirty="0" smtClean="0">
                <a:latin typeface="Arial" panose="020B0604020202020204" pitchFamily="34" charset="0"/>
                <a:cs typeface="Arial" panose="020B0604020202020204" pitchFamily="34" charset="0"/>
              </a:rPr>
              <a:t>Signpost to breastfeeding support groups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Review </a:t>
            </a:r>
            <a:r>
              <a:rPr lang="en-GB" dirty="0">
                <a:latin typeface="Arial" panose="020B0604020202020204" pitchFamily="34" charset="0"/>
                <a:cs typeface="Arial" panose="020B0604020202020204" pitchFamily="34" charset="0"/>
              </a:rPr>
              <a:t>was inconclusive for intervention development</a:t>
            </a:r>
          </a:p>
          <a:p>
            <a:endParaRPr lang="en-GB" dirty="0">
              <a:latin typeface="Arial" panose="020B0604020202020204" pitchFamily="34" charset="0"/>
              <a:cs typeface="Arial" panose="020B0604020202020204" pitchFamily="34" charset="0"/>
            </a:endParaRPr>
          </a:p>
          <a:p>
            <a:pPr marL="0" indent="0">
              <a:buNone/>
            </a:pPr>
            <a:endParaRPr lang="en-GB" sz="210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67544" y="332656"/>
            <a:ext cx="8229600" cy="1143000"/>
          </a:xfrm>
        </p:spPr>
        <p:txBody>
          <a:bodyPr/>
          <a:lstStyle/>
          <a:p>
            <a:r>
              <a:rPr lang="en-GB" b="1" dirty="0" smtClean="0">
                <a:latin typeface="Arial" panose="020B0604020202020204" pitchFamily="34" charset="0"/>
                <a:cs typeface="Arial" panose="020B0604020202020204" pitchFamily="34" charset="0"/>
              </a:rPr>
              <a:t>Implications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815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624547"/>
          </a:xfrm>
        </p:spPr>
        <p:txBody>
          <a:bodyPr>
            <a:normAutofit/>
          </a:bodyPr>
          <a:lstStyle/>
          <a:p>
            <a:r>
              <a:rPr lang="en-GB" dirty="0" smtClean="0">
                <a:solidFill>
                  <a:srgbClr val="9900CC"/>
                </a:solidFill>
                <a:latin typeface="Arial" panose="020B0604020202020204" pitchFamily="34" charset="0"/>
                <a:cs typeface="Arial" panose="020B0604020202020204" pitchFamily="34" charset="0"/>
              </a:rPr>
              <a:t>Aim:</a:t>
            </a:r>
          </a:p>
          <a:p>
            <a:pPr lvl="1"/>
            <a:r>
              <a:rPr lang="en-GB" dirty="0" smtClean="0">
                <a:latin typeface="Arial" panose="020B0604020202020204" pitchFamily="34" charset="0"/>
                <a:cs typeface="Arial" panose="020B0604020202020204" pitchFamily="34" charset="0"/>
              </a:rPr>
              <a:t>To combine relevant qualitative findings to understand the perceptions and experiences of women with a </a:t>
            </a:r>
            <a:r>
              <a:rPr lang="en-GB" dirty="0">
                <a:latin typeface="Arial" panose="020B0604020202020204" pitchFamily="34" charset="0"/>
                <a:cs typeface="Arial" panose="020B0604020202020204" pitchFamily="34" charset="0"/>
              </a:rPr>
              <a:t>BMI ≥</a:t>
            </a:r>
            <a:r>
              <a:rPr lang="en-GB" dirty="0" smtClean="0">
                <a:latin typeface="Arial" panose="020B0604020202020204" pitchFamily="34" charset="0"/>
                <a:cs typeface="Arial" panose="020B0604020202020204" pitchFamily="34" charset="0"/>
              </a:rPr>
              <a:t>30kg/m</a:t>
            </a:r>
            <a:r>
              <a:rPr lang="en-GB" baseline="30000" dirty="0" smtClean="0">
                <a:latin typeface="Arial" panose="020B0604020202020204" pitchFamily="34" charset="0"/>
                <a:cs typeface="Arial" panose="020B0604020202020204" pitchFamily="34" charset="0"/>
              </a:rPr>
              <a:t>2 </a:t>
            </a:r>
            <a:r>
              <a:rPr lang="en-GB" dirty="0" smtClean="0">
                <a:latin typeface="Arial" panose="020B0604020202020204" pitchFamily="34" charset="0"/>
                <a:cs typeface="Arial" panose="020B0604020202020204" pitchFamily="34" charset="0"/>
              </a:rPr>
              <a:t> who breastfeed.</a:t>
            </a:r>
          </a:p>
          <a:p>
            <a:endParaRPr lang="en-GB" sz="14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Included 5 studies</a:t>
            </a:r>
          </a:p>
          <a:p>
            <a:endParaRPr lang="en-GB" sz="16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One theme: weight amplifies breastfeeding difficulties</a:t>
            </a:r>
          </a:p>
          <a:p>
            <a:endParaRPr lang="en-GB" sz="13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Three subthemes</a:t>
            </a:r>
          </a:p>
        </p:txBody>
      </p:sp>
      <p:sp>
        <p:nvSpPr>
          <p:cNvPr id="2" name="Title 1"/>
          <p:cNvSpPr>
            <a:spLocks noGrp="1"/>
          </p:cNvSpPr>
          <p:nvPr>
            <p:ph type="title"/>
          </p:nvPr>
        </p:nvSpPr>
        <p:spPr>
          <a:xfrm>
            <a:off x="251520" y="0"/>
            <a:ext cx="8229600" cy="1143000"/>
          </a:xfrm>
        </p:spPr>
        <p:txBody>
          <a:bodyPr/>
          <a:lstStyle/>
          <a:p>
            <a:r>
              <a:rPr lang="en-GB" b="1" dirty="0" smtClean="0">
                <a:latin typeface="Arial" panose="020B0604020202020204" pitchFamily="34" charset="0"/>
                <a:cs typeface="Arial" panose="020B0604020202020204" pitchFamily="34" charset="0"/>
              </a:rPr>
              <a:t>Meta-Synthesis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92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a:r>
              <a:rPr lang="en-GB" sz="27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t>
            </a:r>
            <a:r>
              <a:rPr lang="en-GB" sz="27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the perceptions and experiences of women with a BMI ≥30kg/m</a:t>
            </a:r>
            <a:r>
              <a:rPr lang="en-GB" sz="2700" b="1"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GB" sz="27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 breastfeed?</a:t>
            </a:r>
          </a:p>
        </p:txBody>
      </p:sp>
      <p:cxnSp>
        <p:nvCxnSpPr>
          <p:cNvPr id="7" name="Straight Connector 6">
            <a:extLst>
              <a:ext uri="{FF2B5EF4-FFF2-40B4-BE49-F238E27FC236}">
                <a16:creationId xmlns:a16="http://schemas.microsoft.com/office/drawing/2014/main" id="{0BD95CDD-85F5-984D-9A04-134489BA678E}"/>
              </a:ext>
            </a:extLst>
          </p:cNvPr>
          <p:cNvCxnSpPr>
            <a:cxnSpLocks/>
            <a:stCxn id="6" idx="2"/>
          </p:cNvCxnSpPr>
          <p:nvPr/>
        </p:nvCxnSpPr>
        <p:spPr>
          <a:xfrm>
            <a:off x="4463980" y="2636405"/>
            <a:ext cx="0" cy="312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15509" y="1700808"/>
            <a:ext cx="8568964" cy="3834464"/>
            <a:chOff x="251521" y="2627297"/>
            <a:chExt cx="8568964" cy="3834464"/>
          </a:xfrm>
        </p:grpSpPr>
        <p:sp>
          <p:nvSpPr>
            <p:cNvPr id="6" name="Rounded Rectangle 5">
              <a:extLst>
                <a:ext uri="{FF2B5EF4-FFF2-40B4-BE49-F238E27FC236}">
                  <a16:creationId xmlns:a16="http://schemas.microsoft.com/office/drawing/2014/main" id="{17E590CB-4CDB-8B4D-9CFB-B632D475C2E4}"/>
                </a:ext>
              </a:extLst>
            </p:cNvPr>
            <p:cNvSpPr/>
            <p:nvPr/>
          </p:nvSpPr>
          <p:spPr>
            <a:xfrm>
              <a:off x="2820491" y="2627297"/>
              <a:ext cx="3359001" cy="93559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9900CC"/>
                  </a:solidFill>
                  <a:latin typeface="Arial" panose="020B0604020202020204" pitchFamily="34" charset="0"/>
                  <a:cs typeface="Arial" panose="020B0604020202020204" pitchFamily="34" charset="0"/>
                </a:rPr>
                <a:t>Weight amplifies breastfeeding difficulties</a:t>
              </a:r>
            </a:p>
          </p:txBody>
        </p:sp>
        <p:cxnSp>
          <p:nvCxnSpPr>
            <p:cNvPr id="8" name="Straight Connector 7">
              <a:extLst>
                <a:ext uri="{FF2B5EF4-FFF2-40B4-BE49-F238E27FC236}">
                  <a16:creationId xmlns:a16="http://schemas.microsoft.com/office/drawing/2014/main" id="{D2FE384A-4EC8-EE4D-AAC5-BFE6F4191334}"/>
                </a:ext>
              </a:extLst>
            </p:cNvPr>
            <p:cNvCxnSpPr>
              <a:cxnSpLocks/>
              <a:endCxn id="16" idx="0"/>
            </p:cNvCxnSpPr>
            <p:nvPr/>
          </p:nvCxnSpPr>
          <p:spPr>
            <a:xfrm flipH="1">
              <a:off x="1367645" y="3855304"/>
              <a:ext cx="12954" cy="437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7B2D39-D03B-9E46-B4E6-2B084768C39F}"/>
                </a:ext>
              </a:extLst>
            </p:cNvPr>
            <p:cNvCxnSpPr>
              <a:cxnSpLocks/>
              <a:endCxn id="18" idx="0"/>
            </p:cNvCxnSpPr>
            <p:nvPr/>
          </p:nvCxnSpPr>
          <p:spPr>
            <a:xfrm>
              <a:off x="4499992" y="3875344"/>
              <a:ext cx="0" cy="4179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436152-6206-3B4E-B6C6-3F9FD7428B91}"/>
                </a:ext>
              </a:extLst>
            </p:cNvPr>
            <p:cNvCxnSpPr>
              <a:cxnSpLocks/>
            </p:cNvCxnSpPr>
            <p:nvPr/>
          </p:nvCxnSpPr>
          <p:spPr>
            <a:xfrm flipH="1" flipV="1">
              <a:off x="1367645" y="3835264"/>
              <a:ext cx="6400380" cy="30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A4913C30-65E5-9C43-A5F4-E43818E15C92}"/>
                </a:ext>
              </a:extLst>
            </p:cNvPr>
            <p:cNvSpPr/>
            <p:nvPr/>
          </p:nvSpPr>
          <p:spPr>
            <a:xfrm>
              <a:off x="251521" y="4293096"/>
              <a:ext cx="2232248" cy="216024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cs typeface="Arial" panose="020B0604020202020204" pitchFamily="34" charset="0"/>
                </a:rPr>
                <a:t>Psychological reactions to medical intervention</a:t>
              </a:r>
            </a:p>
          </p:txBody>
        </p:sp>
        <p:sp>
          <p:nvSpPr>
            <p:cNvPr id="18" name="Rounded Rectangle 17">
              <a:extLst>
                <a:ext uri="{FF2B5EF4-FFF2-40B4-BE49-F238E27FC236}">
                  <a16:creationId xmlns:a16="http://schemas.microsoft.com/office/drawing/2014/main" id="{DCCC8E59-A4CC-2341-B107-CF6C57690EC1}"/>
                </a:ext>
              </a:extLst>
            </p:cNvPr>
            <p:cNvSpPr/>
            <p:nvPr/>
          </p:nvSpPr>
          <p:spPr>
            <a:xfrm>
              <a:off x="3383868" y="4293272"/>
              <a:ext cx="2232248" cy="215079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cs typeface="Arial" panose="020B0604020202020204" pitchFamily="34" charset="0"/>
                </a:rPr>
                <a:t>Perception of body’s ability to breastfeed</a:t>
              </a:r>
            </a:p>
          </p:txBody>
        </p:sp>
        <p:sp>
          <p:nvSpPr>
            <p:cNvPr id="19" name="Rounded Rectangle 18">
              <a:extLst>
                <a:ext uri="{FF2B5EF4-FFF2-40B4-BE49-F238E27FC236}">
                  <a16:creationId xmlns:a16="http://schemas.microsoft.com/office/drawing/2014/main" id="{798D026D-5995-B94E-9ED9-B10076E394A1}"/>
                </a:ext>
              </a:extLst>
            </p:cNvPr>
            <p:cNvSpPr/>
            <p:nvPr/>
          </p:nvSpPr>
          <p:spPr>
            <a:xfrm>
              <a:off x="6588237" y="4291501"/>
              <a:ext cx="2232248" cy="217026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cs typeface="Arial" panose="020B0604020202020204" pitchFamily="34" charset="0"/>
                </a:rPr>
                <a:t>Additional need for support</a:t>
              </a:r>
            </a:p>
          </p:txBody>
        </p:sp>
        <p:cxnSp>
          <p:nvCxnSpPr>
            <p:cNvPr id="28" name="Straight Connector 27">
              <a:extLst>
                <a:ext uri="{FF2B5EF4-FFF2-40B4-BE49-F238E27FC236}">
                  <a16:creationId xmlns:a16="http://schemas.microsoft.com/office/drawing/2014/main" id="{201CC09A-563F-5F4F-9DAC-05CC5C1CFDFF}"/>
                </a:ext>
              </a:extLst>
            </p:cNvPr>
            <p:cNvCxnSpPr>
              <a:cxnSpLocks/>
            </p:cNvCxnSpPr>
            <p:nvPr/>
          </p:nvCxnSpPr>
          <p:spPr>
            <a:xfrm>
              <a:off x="7768025" y="3875344"/>
              <a:ext cx="0" cy="4179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 name="Picture 6">
            <a:extLst>
              <a:ext uri="{FF2B5EF4-FFF2-40B4-BE49-F238E27FC236}">
                <a16:creationId xmlns:a16="http://schemas.microsoft.com/office/drawing/2014/main" id="{6CF6E43D-DDE6-D84D-8134-A88154DD9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682" y="6103705"/>
            <a:ext cx="3932672" cy="503382"/>
          </a:xfrm>
          <a:prstGeom prst="rect">
            <a:avLst/>
          </a:prstGeom>
        </p:spPr>
      </p:pic>
    </p:spTree>
    <p:extLst>
      <p:ext uri="{BB962C8B-B14F-4D97-AF65-F5344CB8AC3E}">
        <p14:creationId xmlns:p14="http://schemas.microsoft.com/office/powerpoint/2010/main" val="13494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556792"/>
            <a:ext cx="8208912" cy="1152128"/>
          </a:xfrm>
        </p:spPr>
        <p:txBody>
          <a:bodyPr>
            <a:normAutofit/>
          </a:bodyPr>
          <a:lstStyle/>
          <a:p>
            <a:pPr marL="0" indent="0">
              <a:buNone/>
            </a:pPr>
            <a:r>
              <a:rPr lang="en-GB" dirty="0" smtClean="0">
                <a:solidFill>
                  <a:srgbClr val="9900CC"/>
                </a:solidFill>
                <a:latin typeface="Arial" panose="020B0604020202020204" pitchFamily="34" charset="0"/>
                <a:cs typeface="Arial" panose="020B0604020202020204" pitchFamily="34" charset="0"/>
              </a:rPr>
              <a:t>Psychological reactions to medical intervention:</a:t>
            </a:r>
          </a:p>
        </p:txBody>
      </p:sp>
      <p:sp>
        <p:nvSpPr>
          <p:cNvPr id="2" name="Title 1"/>
          <p:cNvSpPr>
            <a:spLocks noGrp="1"/>
          </p:cNvSpPr>
          <p:nvPr>
            <p:ph type="title"/>
          </p:nvPr>
        </p:nvSpPr>
        <p:spPr>
          <a:xfrm>
            <a:off x="133586" y="116632"/>
            <a:ext cx="8229600" cy="1143000"/>
          </a:xfrm>
        </p:spPr>
        <p:txBody>
          <a:bodyPr/>
          <a:lstStyle/>
          <a:p>
            <a:r>
              <a:rPr lang="en-GB" b="1" dirty="0" smtClean="0">
                <a:latin typeface="Arial" panose="020B0604020202020204" pitchFamily="34" charset="0"/>
                <a:cs typeface="Arial" panose="020B0604020202020204" pitchFamily="34" charset="0"/>
              </a:rPr>
              <a:t>Findings</a:t>
            </a:r>
            <a:endParaRPr lang="en-GB" b="1" dirty="0">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5004048" y="3008312"/>
            <a:ext cx="216024" cy="19328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20833223">
            <a:off x="275550" y="3090113"/>
            <a:ext cx="3970959" cy="461665"/>
          </a:xfrm>
          <a:prstGeom prst="rect">
            <a:avLst/>
          </a:prstGeom>
        </p:spPr>
        <p:txBody>
          <a:bodyPr wrap="none">
            <a:spAutoFit/>
          </a:bodyPr>
          <a:lstStyle/>
          <a:p>
            <a:r>
              <a:rPr lang="en-GB" sz="2400" dirty="0" smtClean="0">
                <a:latin typeface="Arial" panose="020B0604020202020204" pitchFamily="34" charset="0"/>
                <a:cs typeface="Arial" panose="020B0604020202020204" pitchFamily="34" charset="0"/>
              </a:rPr>
              <a:t>High risk label in pregnancy</a:t>
            </a:r>
            <a:endParaRPr lang="en-GB" sz="2400" dirty="0">
              <a:latin typeface="Arial" panose="020B0604020202020204" pitchFamily="34" charset="0"/>
              <a:cs typeface="Arial" panose="020B0604020202020204" pitchFamily="34" charset="0"/>
            </a:endParaRPr>
          </a:p>
        </p:txBody>
      </p:sp>
      <p:sp>
        <p:nvSpPr>
          <p:cNvPr id="8" name="Rectangle 7"/>
          <p:cNvSpPr/>
          <p:nvPr/>
        </p:nvSpPr>
        <p:spPr>
          <a:xfrm rot="447128">
            <a:off x="3834090" y="2576604"/>
            <a:ext cx="5049780" cy="461665"/>
          </a:xfrm>
          <a:prstGeom prst="rect">
            <a:avLst/>
          </a:prstGeom>
        </p:spPr>
        <p:txBody>
          <a:bodyPr wrap="none">
            <a:spAutoFit/>
          </a:bodyPr>
          <a:lstStyle/>
          <a:p>
            <a:r>
              <a:rPr lang="en-GB" sz="2400" dirty="0" smtClean="0">
                <a:latin typeface="Arial" panose="020B0604020202020204" pitchFamily="34" charset="0"/>
                <a:cs typeface="Arial" panose="020B0604020202020204" pitchFamily="34" charset="0"/>
              </a:rPr>
              <a:t>Disappointed with birth experiences</a:t>
            </a:r>
            <a:endParaRPr lang="en-GB" sz="2400" dirty="0">
              <a:latin typeface="Arial" panose="020B0604020202020204" pitchFamily="34" charset="0"/>
              <a:cs typeface="Arial" panose="020B0604020202020204" pitchFamily="34" charset="0"/>
            </a:endParaRPr>
          </a:p>
        </p:txBody>
      </p:sp>
      <p:sp>
        <p:nvSpPr>
          <p:cNvPr id="9" name="Rectangle 8"/>
          <p:cNvSpPr/>
          <p:nvPr/>
        </p:nvSpPr>
        <p:spPr>
          <a:xfrm rot="439691">
            <a:off x="5814534" y="3460217"/>
            <a:ext cx="2238113" cy="461665"/>
          </a:xfrm>
          <a:prstGeom prst="rect">
            <a:avLst/>
          </a:prstGeom>
        </p:spPr>
        <p:txBody>
          <a:bodyPr wrap="none">
            <a:spAutoFit/>
          </a:bodyPr>
          <a:lstStyle/>
          <a:p>
            <a:r>
              <a:rPr lang="en-GB" sz="2400" dirty="0" smtClean="0">
                <a:latin typeface="Arial" panose="020B0604020202020204" pitchFamily="34" charset="0"/>
                <a:cs typeface="Arial" panose="020B0604020202020204" pitchFamily="34" charset="0"/>
              </a:rPr>
              <a:t>Lack of privacy</a:t>
            </a:r>
            <a:endParaRPr lang="en-GB" sz="2400" dirty="0">
              <a:latin typeface="Arial" panose="020B0604020202020204" pitchFamily="34" charset="0"/>
              <a:cs typeface="Arial" panose="020B0604020202020204" pitchFamily="34" charset="0"/>
            </a:endParaRPr>
          </a:p>
        </p:txBody>
      </p:sp>
      <p:sp>
        <p:nvSpPr>
          <p:cNvPr id="10" name="Rectangle 9"/>
          <p:cNvSpPr/>
          <p:nvPr/>
        </p:nvSpPr>
        <p:spPr>
          <a:xfrm rot="20744764">
            <a:off x="2317575" y="3680539"/>
            <a:ext cx="2031325" cy="461665"/>
          </a:xfrm>
          <a:prstGeom prst="rect">
            <a:avLst/>
          </a:prstGeom>
        </p:spPr>
        <p:txBody>
          <a:bodyPr wrap="none">
            <a:spAutoFit/>
          </a:bodyPr>
          <a:lstStyle/>
          <a:p>
            <a:r>
              <a:rPr lang="en-GB" sz="2400" dirty="0" smtClean="0">
                <a:latin typeface="Arial" panose="020B0604020202020204" pitchFamily="34" charset="0"/>
                <a:cs typeface="Arial" panose="020B0604020202020204" pitchFamily="34" charset="0"/>
              </a:rPr>
              <a:t>Out of control</a:t>
            </a:r>
            <a:endParaRPr lang="en-GB" sz="2400"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6228184" y="3911372"/>
            <a:ext cx="504056" cy="11738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31840" y="4259042"/>
            <a:ext cx="432048" cy="8261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47664" y="3720589"/>
            <a:ext cx="1008112" cy="19406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009795" y="5128027"/>
            <a:ext cx="3456384" cy="1440160"/>
          </a:xfrm>
          <a:prstGeom prst="ellipse">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rial" panose="020B0604020202020204" pitchFamily="34" charset="0"/>
                <a:cs typeface="Arial" panose="020B0604020202020204" pitchFamily="34" charset="0"/>
              </a:rPr>
              <a:t>Unmotivated</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556792"/>
            <a:ext cx="8208912" cy="1152128"/>
          </a:xfrm>
        </p:spPr>
        <p:txBody>
          <a:bodyPr>
            <a:normAutofit/>
          </a:bodyPr>
          <a:lstStyle/>
          <a:p>
            <a:pPr marL="0" indent="0">
              <a:buNone/>
            </a:pPr>
            <a:r>
              <a:rPr lang="en-GB" dirty="0" smtClean="0">
                <a:solidFill>
                  <a:srgbClr val="9900CC"/>
                </a:solidFill>
                <a:latin typeface="Arial" panose="020B0604020202020204" pitchFamily="34" charset="0"/>
                <a:cs typeface="Arial" panose="020B0604020202020204" pitchFamily="34" charset="0"/>
              </a:rPr>
              <a:t>Psychological reactions to medical intervention:</a:t>
            </a:r>
          </a:p>
        </p:txBody>
      </p:sp>
      <p:sp>
        <p:nvSpPr>
          <p:cNvPr id="2" name="Title 1"/>
          <p:cNvSpPr>
            <a:spLocks noGrp="1"/>
          </p:cNvSpPr>
          <p:nvPr>
            <p:ph type="title"/>
          </p:nvPr>
        </p:nvSpPr>
        <p:spPr>
          <a:xfrm>
            <a:off x="0" y="332656"/>
            <a:ext cx="8229600" cy="1143000"/>
          </a:xfrm>
        </p:spPr>
        <p:txBody>
          <a:bodyPr/>
          <a:lstStyle/>
          <a:p>
            <a:r>
              <a:rPr lang="en-GB" b="1" dirty="0" smtClean="0">
                <a:latin typeface="Arial" panose="020B0604020202020204" pitchFamily="34" charset="0"/>
                <a:cs typeface="Arial" panose="020B0604020202020204" pitchFamily="34" charset="0"/>
              </a:rPr>
              <a:t>Findings</a:t>
            </a:r>
            <a:endParaRPr lang="en-GB" b="1" dirty="0">
              <a:latin typeface="Arial" panose="020B0604020202020204" pitchFamily="34" charset="0"/>
              <a:cs typeface="Arial" panose="020B0604020202020204" pitchFamily="34" charset="0"/>
            </a:endParaRPr>
          </a:p>
        </p:txBody>
      </p:sp>
      <p:sp>
        <p:nvSpPr>
          <p:cNvPr id="15" name="Oval Callout 14"/>
          <p:cNvSpPr/>
          <p:nvPr/>
        </p:nvSpPr>
        <p:spPr>
          <a:xfrm>
            <a:off x="399626" y="2372883"/>
            <a:ext cx="8280920" cy="1728192"/>
          </a:xfrm>
          <a:prstGeom prst="wedgeEllipseCallout">
            <a:avLst>
              <a:gd name="adj1" fmla="val 53764"/>
              <a:gd name="adj2" fmla="val 37445"/>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i="1" dirty="0" smtClean="0">
                <a:solidFill>
                  <a:schemeClr val="tx1"/>
                </a:solidFill>
                <a:latin typeface="Arial" panose="020B0604020202020204" pitchFamily="34" charset="0"/>
                <a:cs typeface="Arial" panose="020B0604020202020204" pitchFamily="34" charset="0"/>
              </a:rPr>
              <a:t>“</a:t>
            </a:r>
            <a:r>
              <a:rPr lang="en-GB" sz="2300" i="1" dirty="0">
                <a:solidFill>
                  <a:schemeClr val="tx1"/>
                </a:solidFill>
                <a:latin typeface="Arial" panose="020B0604020202020204" pitchFamily="34" charset="0"/>
                <a:cs typeface="Arial" panose="020B0604020202020204" pitchFamily="34" charset="0"/>
              </a:rPr>
              <a:t>I was just shaking all over, like complete shaking so I was like, ‘I don’t feel like I can hold him” (Eve)</a:t>
            </a:r>
            <a:endParaRPr lang="en-GB" sz="2300" dirty="0">
              <a:solidFill>
                <a:schemeClr val="tx1"/>
              </a:solidFill>
              <a:latin typeface="Arial" panose="020B0604020202020204" pitchFamily="34" charset="0"/>
              <a:cs typeface="Arial" panose="020B0604020202020204" pitchFamily="34" charset="0"/>
            </a:endParaRPr>
          </a:p>
        </p:txBody>
      </p:sp>
      <p:sp>
        <p:nvSpPr>
          <p:cNvPr id="17" name="Oval Callout 16"/>
          <p:cNvSpPr/>
          <p:nvPr/>
        </p:nvSpPr>
        <p:spPr>
          <a:xfrm>
            <a:off x="432255" y="4197086"/>
            <a:ext cx="8280920" cy="2496277"/>
          </a:xfrm>
          <a:prstGeom prst="wedgeEllipseCallout">
            <a:avLst>
              <a:gd name="adj1" fmla="val -49014"/>
              <a:gd name="adj2" fmla="val 54095"/>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i="1" dirty="0" smtClean="0">
              <a:solidFill>
                <a:schemeClr val="tx1"/>
              </a:solidFill>
              <a:latin typeface="Arial" panose="020B0604020202020204" pitchFamily="34" charset="0"/>
              <a:cs typeface="Arial" panose="020B0604020202020204" pitchFamily="34" charset="0"/>
            </a:endParaRPr>
          </a:p>
          <a:p>
            <a:pPr algn="ctr"/>
            <a:r>
              <a:rPr lang="en-GB" sz="2200" i="1" dirty="0">
                <a:solidFill>
                  <a:schemeClr val="tx1"/>
                </a:solidFill>
                <a:latin typeface="Arial" panose="020B0604020202020204" pitchFamily="34" charset="0"/>
                <a:cs typeface="Arial" panose="020B0604020202020204" pitchFamily="34" charset="0"/>
              </a:rPr>
              <a:t>“And then I got really bummed because she was only able to stay on me for a couple of minutes. The nursery came and got her because her blood sugar levels were low” (Allison)</a:t>
            </a:r>
            <a:endParaRPr lang="en-GB"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8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648" y="2168860"/>
            <a:ext cx="4618856" cy="2448272"/>
          </a:xfrm>
        </p:spPr>
        <p:txBody>
          <a:bodyPr>
            <a:normAutofit/>
          </a:bodyPr>
          <a:lstStyle/>
          <a:p>
            <a:r>
              <a:rPr lang="en-GB" sz="2800" dirty="0" smtClean="0"/>
              <a:t>“Something so natural”</a:t>
            </a:r>
          </a:p>
          <a:p>
            <a:r>
              <a:rPr lang="en-GB" sz="2800" dirty="0" smtClean="0"/>
              <a:t>“All women can do it”</a:t>
            </a:r>
          </a:p>
          <a:p>
            <a:r>
              <a:rPr lang="en-GB" sz="2800" dirty="0" smtClean="0"/>
              <a:t>“It’s like riding a bike”</a:t>
            </a:r>
          </a:p>
        </p:txBody>
      </p:sp>
      <p:sp>
        <p:nvSpPr>
          <p:cNvPr id="2" name="Title 1"/>
          <p:cNvSpPr>
            <a:spLocks noGrp="1"/>
          </p:cNvSpPr>
          <p:nvPr>
            <p:ph type="title"/>
          </p:nvPr>
        </p:nvSpPr>
        <p:spPr/>
        <p:txBody>
          <a:bodyPr/>
          <a:lstStyle/>
          <a:p>
            <a:r>
              <a:rPr lang="en-GB" dirty="0" smtClean="0"/>
              <a:t>Do we need evidence?</a:t>
            </a:r>
            <a:endParaRPr lang="en-GB"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449"/>
          <a:stretch/>
        </p:blipFill>
        <p:spPr bwMode="auto">
          <a:xfrm>
            <a:off x="5173538" y="1340768"/>
            <a:ext cx="360629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162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880" y="1556792"/>
            <a:ext cx="8229600" cy="676672"/>
          </a:xfrm>
        </p:spPr>
        <p:txBody>
          <a:bodyPr>
            <a:normAutofit/>
          </a:bodyPr>
          <a:lstStyle/>
          <a:p>
            <a:pPr marL="0" indent="0">
              <a:buNone/>
            </a:pPr>
            <a:r>
              <a:rPr lang="en-GB" dirty="0" smtClean="0">
                <a:solidFill>
                  <a:srgbClr val="9900CC"/>
                </a:solidFill>
                <a:latin typeface="Arial" panose="020B0604020202020204" pitchFamily="34" charset="0"/>
                <a:cs typeface="Arial" panose="020B0604020202020204" pitchFamily="34" charset="0"/>
              </a:rPr>
              <a:t>Perception of body’s ability to breastfeed:</a:t>
            </a:r>
          </a:p>
          <a:p>
            <a:pPr marL="457200" lvl="1" indent="0">
              <a:buNone/>
            </a:pPr>
            <a:endParaRPr lang="en-GB"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16813" y="260648"/>
            <a:ext cx="8229600" cy="1143000"/>
          </a:xfrm>
        </p:spPr>
        <p:txBody>
          <a:bodyPr/>
          <a:lstStyle/>
          <a:p>
            <a:r>
              <a:rPr lang="en-GB" b="1" dirty="0" smtClean="0">
                <a:latin typeface="Arial" panose="020B0604020202020204" pitchFamily="34" charset="0"/>
                <a:cs typeface="Arial" panose="020B0604020202020204" pitchFamily="34" charset="0"/>
              </a:rPr>
              <a:t>Findings</a:t>
            </a:r>
            <a:endParaRPr lang="en-GB" b="1" dirty="0">
              <a:latin typeface="Arial" panose="020B0604020202020204" pitchFamily="34" charset="0"/>
              <a:cs typeface="Arial" panose="020B0604020202020204" pitchFamily="34" charset="0"/>
            </a:endParaRPr>
          </a:p>
        </p:txBody>
      </p:sp>
      <p:sp>
        <p:nvSpPr>
          <p:cNvPr id="6" name="Oval 5"/>
          <p:cNvSpPr/>
          <p:nvPr/>
        </p:nvSpPr>
        <p:spPr>
          <a:xfrm>
            <a:off x="2771800" y="3645024"/>
            <a:ext cx="3456384" cy="1440160"/>
          </a:xfrm>
          <a:prstGeom prst="ellipse">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latin typeface="Arial" panose="020B0604020202020204" pitchFamily="34" charset="0"/>
                <a:cs typeface="Arial" panose="020B0604020202020204" pitchFamily="34" charset="0"/>
              </a:rPr>
              <a:t>Lack of belief in body’s ability to breastfeed</a:t>
            </a:r>
            <a:endParaRPr lang="en-GB" sz="22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2079142" y="5589241"/>
            <a:ext cx="1385316" cy="461665"/>
          </a:xfrm>
          <a:prstGeom prst="rect">
            <a:avLst/>
          </a:prstGeom>
        </p:spPr>
        <p:txBody>
          <a:bodyPr wrap="none">
            <a:spAutoFit/>
          </a:bodyPr>
          <a:lstStyle/>
          <a:p>
            <a:r>
              <a:rPr lang="en-GB" sz="2400" dirty="0" smtClean="0">
                <a:latin typeface="Arial" panose="020B0604020202020204" pitchFamily="34" charset="0"/>
                <a:cs typeface="Arial" panose="020B0604020202020204" pitchFamily="34" charset="0"/>
              </a:rPr>
              <a:t>Planning</a:t>
            </a:r>
            <a:endParaRPr lang="en-GB" sz="2400" dirty="0">
              <a:latin typeface="Arial" panose="020B0604020202020204" pitchFamily="34" charset="0"/>
              <a:cs typeface="Arial" panose="020B0604020202020204" pitchFamily="34" charset="0"/>
            </a:endParaRPr>
          </a:p>
        </p:txBody>
      </p:sp>
      <p:sp>
        <p:nvSpPr>
          <p:cNvPr id="9" name="Rectangle 8"/>
          <p:cNvSpPr/>
          <p:nvPr/>
        </p:nvSpPr>
        <p:spPr>
          <a:xfrm>
            <a:off x="4886310" y="5589241"/>
            <a:ext cx="3831498" cy="461665"/>
          </a:xfrm>
          <a:prstGeom prst="rect">
            <a:avLst/>
          </a:prstGeom>
        </p:spPr>
        <p:txBody>
          <a:bodyPr wrap="none">
            <a:spAutoFit/>
          </a:bodyPr>
          <a:lstStyle/>
          <a:p>
            <a:r>
              <a:rPr lang="en-GB" sz="2400" dirty="0" smtClean="0">
                <a:latin typeface="Arial" panose="020B0604020202020204" pitchFamily="34" charset="0"/>
                <a:cs typeface="Arial" panose="020B0604020202020204" pitchFamily="34" charset="0"/>
              </a:rPr>
              <a:t>Belief in breast milk quality</a:t>
            </a:r>
            <a:endParaRPr lang="en-GB" sz="2400" dirty="0">
              <a:latin typeface="Arial" panose="020B0604020202020204" pitchFamily="34" charset="0"/>
              <a:cs typeface="Arial" panose="020B0604020202020204" pitchFamily="34" charset="0"/>
            </a:endParaRPr>
          </a:p>
        </p:txBody>
      </p:sp>
      <p:sp>
        <p:nvSpPr>
          <p:cNvPr id="10" name="Rectangle 9"/>
          <p:cNvSpPr/>
          <p:nvPr/>
        </p:nvSpPr>
        <p:spPr>
          <a:xfrm rot="21132042">
            <a:off x="226631" y="2752232"/>
            <a:ext cx="4649863" cy="461665"/>
          </a:xfrm>
          <a:prstGeom prst="rect">
            <a:avLst/>
          </a:prstGeom>
        </p:spPr>
        <p:txBody>
          <a:bodyPr wrap="none">
            <a:spAutoFit/>
          </a:bodyPr>
          <a:lstStyle/>
          <a:p>
            <a:r>
              <a:rPr lang="en-GB" sz="2400" dirty="0" smtClean="0">
                <a:latin typeface="Arial" panose="020B0604020202020204" pitchFamily="34" charset="0"/>
                <a:cs typeface="Arial" panose="020B0604020202020204" pitchFamily="34" charset="0"/>
              </a:rPr>
              <a:t>Difficulty latching and positioning</a:t>
            </a:r>
            <a:endParaRPr lang="en-GB" sz="2400" dirty="0">
              <a:latin typeface="Arial" panose="020B0604020202020204" pitchFamily="34" charset="0"/>
              <a:cs typeface="Arial" panose="020B0604020202020204" pitchFamily="34" charset="0"/>
            </a:endParaRPr>
          </a:p>
        </p:txBody>
      </p:sp>
      <p:sp>
        <p:nvSpPr>
          <p:cNvPr id="11" name="Rectangle 10"/>
          <p:cNvSpPr/>
          <p:nvPr/>
        </p:nvSpPr>
        <p:spPr>
          <a:xfrm rot="378026">
            <a:off x="5372440" y="2752232"/>
            <a:ext cx="3484480" cy="461665"/>
          </a:xfrm>
          <a:prstGeom prst="rect">
            <a:avLst/>
          </a:prstGeom>
        </p:spPr>
        <p:txBody>
          <a:bodyPr wrap="none">
            <a:spAutoFit/>
          </a:bodyPr>
          <a:lstStyle/>
          <a:p>
            <a:r>
              <a:rPr lang="en-GB" sz="2400" dirty="0" smtClean="0">
                <a:latin typeface="Arial" panose="020B0604020202020204" pitchFamily="34" charset="0"/>
                <a:cs typeface="Arial" panose="020B0604020202020204" pitchFamily="34" charset="0"/>
              </a:rPr>
              <a:t>Difficulty finding clothing</a:t>
            </a:r>
            <a:endParaRPr lang="en-GB" sz="2400" dirty="0">
              <a:latin typeface="Arial" panose="020B0604020202020204" pitchFamily="34" charset="0"/>
              <a:cs typeface="Arial" panose="020B0604020202020204" pitchFamily="34" charset="0"/>
            </a:endParaRPr>
          </a:p>
        </p:txBody>
      </p:sp>
      <p:cxnSp>
        <p:nvCxnSpPr>
          <p:cNvPr id="13" name="Straight Arrow Connector 12"/>
          <p:cNvCxnSpPr>
            <a:stCxn id="10" idx="2"/>
            <a:endCxn id="6" idx="1"/>
          </p:cNvCxnSpPr>
          <p:nvPr/>
        </p:nvCxnSpPr>
        <p:spPr>
          <a:xfrm>
            <a:off x="2582888" y="3211762"/>
            <a:ext cx="695088" cy="6441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7"/>
          </p:cNvCxnSpPr>
          <p:nvPr/>
        </p:nvCxnSpPr>
        <p:spPr>
          <a:xfrm flipH="1">
            <a:off x="5722008" y="3081614"/>
            <a:ext cx="649286" cy="7743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0"/>
          </p:cNvCxnSpPr>
          <p:nvPr/>
        </p:nvCxnSpPr>
        <p:spPr>
          <a:xfrm flipH="1">
            <a:off x="2771800" y="4945069"/>
            <a:ext cx="692658" cy="6441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33094" y="4945069"/>
            <a:ext cx="695090" cy="6441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3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880" y="1556792"/>
            <a:ext cx="8229600" cy="676672"/>
          </a:xfrm>
        </p:spPr>
        <p:txBody>
          <a:bodyPr>
            <a:normAutofit/>
          </a:bodyPr>
          <a:lstStyle/>
          <a:p>
            <a:pPr marL="0" indent="0">
              <a:buNone/>
            </a:pPr>
            <a:r>
              <a:rPr lang="en-GB" dirty="0" smtClean="0">
                <a:solidFill>
                  <a:srgbClr val="9900CC"/>
                </a:solidFill>
                <a:latin typeface="Arial" panose="020B0604020202020204" pitchFamily="34" charset="0"/>
                <a:cs typeface="Arial" panose="020B0604020202020204" pitchFamily="34" charset="0"/>
              </a:rPr>
              <a:t>Perception of body’s ability to breastfeed:</a:t>
            </a:r>
          </a:p>
          <a:p>
            <a:pPr marL="457200" lvl="1" indent="0">
              <a:buNone/>
            </a:pPr>
            <a:endParaRPr lang="en-GB"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51520" y="427375"/>
            <a:ext cx="8229600" cy="1143000"/>
          </a:xfrm>
        </p:spPr>
        <p:txBody>
          <a:bodyPr/>
          <a:lstStyle/>
          <a:p>
            <a:r>
              <a:rPr lang="en-GB" b="1" dirty="0" smtClean="0">
                <a:latin typeface="Arial" panose="020B0604020202020204" pitchFamily="34" charset="0"/>
                <a:cs typeface="Arial" panose="020B0604020202020204" pitchFamily="34" charset="0"/>
              </a:rPr>
              <a:t>Findings</a:t>
            </a:r>
            <a:endParaRPr lang="en-GB" b="1" dirty="0">
              <a:latin typeface="Arial" panose="020B0604020202020204" pitchFamily="34" charset="0"/>
              <a:cs typeface="Arial" panose="020B0604020202020204" pitchFamily="34" charset="0"/>
            </a:endParaRPr>
          </a:p>
        </p:txBody>
      </p:sp>
      <p:sp>
        <p:nvSpPr>
          <p:cNvPr id="15" name="Oval Callout 14"/>
          <p:cNvSpPr/>
          <p:nvPr/>
        </p:nvSpPr>
        <p:spPr>
          <a:xfrm>
            <a:off x="413999" y="2276872"/>
            <a:ext cx="8280920" cy="4104456"/>
          </a:xfrm>
          <a:prstGeom prst="wedgeEllipseCallout">
            <a:avLst>
              <a:gd name="adj1" fmla="val 53764"/>
              <a:gd name="adj2" fmla="val 37445"/>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i="1" dirty="0" smtClean="0">
                <a:solidFill>
                  <a:schemeClr val="tx1"/>
                </a:solidFill>
                <a:latin typeface="Arial" panose="020B0604020202020204" pitchFamily="34" charset="0"/>
                <a:cs typeface="Arial" panose="020B0604020202020204" pitchFamily="34" charset="0"/>
              </a:rPr>
              <a:t>‘‘</a:t>
            </a:r>
            <a:r>
              <a:rPr lang="en-GB" sz="2200" i="1" dirty="0">
                <a:solidFill>
                  <a:schemeClr val="tx1"/>
                </a:solidFill>
                <a:latin typeface="Arial" panose="020B0604020202020204" pitchFamily="34" charset="0"/>
                <a:cs typeface="Arial" panose="020B0604020202020204" pitchFamily="34" charset="0"/>
              </a:rPr>
              <a:t>She’s probably over 300 pounds and tried to breastfeed but this poor little baby, you know, you try and nurse a little tiny baby and their nose is right next to their mouth, like truly was smothered by this woman’s breasts. And I think the effort that it would go into for her to breastfeed was just too much.’’ (MD)</a:t>
            </a:r>
            <a:endParaRPr lang="en-GB"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93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37469"/>
            <a:ext cx="8229600" cy="670675"/>
          </a:xfrm>
        </p:spPr>
        <p:txBody>
          <a:bodyPr>
            <a:normAutofit/>
          </a:bodyPr>
          <a:lstStyle/>
          <a:p>
            <a:pPr marL="0" indent="0">
              <a:buNone/>
            </a:pPr>
            <a:r>
              <a:rPr lang="en-GB" dirty="0" smtClean="0">
                <a:solidFill>
                  <a:srgbClr val="9900CC"/>
                </a:solidFill>
                <a:latin typeface="Arial" panose="020B0604020202020204" pitchFamily="34" charset="0"/>
                <a:cs typeface="Arial" panose="020B0604020202020204" pitchFamily="34" charset="0"/>
              </a:rPr>
              <a:t>Additional need for support:</a:t>
            </a:r>
          </a:p>
        </p:txBody>
      </p:sp>
      <p:sp>
        <p:nvSpPr>
          <p:cNvPr id="2" name="Title 1"/>
          <p:cNvSpPr>
            <a:spLocks noGrp="1"/>
          </p:cNvSpPr>
          <p:nvPr>
            <p:ph type="title"/>
          </p:nvPr>
        </p:nvSpPr>
        <p:spPr>
          <a:xfrm>
            <a:off x="323528" y="606817"/>
            <a:ext cx="8229600" cy="1143000"/>
          </a:xfrm>
        </p:spPr>
        <p:txBody>
          <a:bodyPr/>
          <a:lstStyle/>
          <a:p>
            <a:r>
              <a:rPr lang="en-GB" b="1" dirty="0" smtClean="0">
                <a:latin typeface="Arial" panose="020B0604020202020204" pitchFamily="34" charset="0"/>
                <a:cs typeface="Arial" panose="020B0604020202020204" pitchFamily="34" charset="0"/>
              </a:rPr>
              <a:t>Findings</a:t>
            </a:r>
            <a:endParaRPr lang="en-GB" b="1"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16633"/>
            <a:ext cx="1152128" cy="97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3568" y="2628684"/>
            <a:ext cx="3528392" cy="46166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L</a:t>
            </a:r>
            <a:r>
              <a:rPr lang="en-GB" sz="2400" dirty="0" smtClean="0">
                <a:latin typeface="Arial" panose="020B0604020202020204" pitchFamily="34" charset="0"/>
                <a:cs typeface="Arial" panose="020B0604020202020204" pitchFamily="34" charset="0"/>
              </a:rPr>
              <a:t>atching and positioning</a:t>
            </a:r>
            <a:endParaRPr lang="en-GB" sz="2400" dirty="0">
              <a:latin typeface="Arial" panose="020B0604020202020204" pitchFamily="34" charset="0"/>
              <a:cs typeface="Arial" panose="020B0604020202020204" pitchFamily="34" charset="0"/>
            </a:endParaRPr>
          </a:p>
        </p:txBody>
      </p:sp>
      <p:sp>
        <p:nvSpPr>
          <p:cNvPr id="7" name="Rectangle 6"/>
          <p:cNvSpPr/>
          <p:nvPr/>
        </p:nvSpPr>
        <p:spPr>
          <a:xfrm>
            <a:off x="5796136" y="2637713"/>
            <a:ext cx="2137124" cy="461665"/>
          </a:xfrm>
          <a:prstGeom prst="rect">
            <a:avLst/>
          </a:prstGeom>
        </p:spPr>
        <p:txBody>
          <a:bodyPr wrap="none">
            <a:spAutoFit/>
          </a:bodyPr>
          <a:lstStyle/>
          <a:p>
            <a:r>
              <a:rPr lang="en-GB" sz="2400" dirty="0" smtClean="0">
                <a:latin typeface="Arial" panose="020B0604020202020204" pitchFamily="34" charset="0"/>
                <a:cs typeface="Arial" panose="020B0604020202020204" pitchFamily="34" charset="0"/>
              </a:rPr>
              <a:t>Social support</a:t>
            </a:r>
            <a:endParaRPr lang="en-GB" sz="2400" dirty="0">
              <a:latin typeface="Arial" panose="020B0604020202020204" pitchFamily="34" charset="0"/>
              <a:cs typeface="Arial" panose="020B0604020202020204" pitchFamily="34" charset="0"/>
            </a:endParaRPr>
          </a:p>
        </p:txBody>
      </p:sp>
      <p:sp>
        <p:nvSpPr>
          <p:cNvPr id="8" name="Multiply 7"/>
          <p:cNvSpPr/>
          <p:nvPr/>
        </p:nvSpPr>
        <p:spPr>
          <a:xfrm>
            <a:off x="1691680" y="2292480"/>
            <a:ext cx="1224136" cy="115212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ultiply 8"/>
          <p:cNvSpPr/>
          <p:nvPr/>
        </p:nvSpPr>
        <p:spPr>
          <a:xfrm>
            <a:off x="6084168" y="2440839"/>
            <a:ext cx="1224136" cy="115212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259632" y="4394722"/>
            <a:ext cx="3528392" cy="461665"/>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Feeling a nuisance</a:t>
            </a:r>
            <a:endParaRPr lang="en-GB" sz="2400" dirty="0">
              <a:latin typeface="Arial" panose="020B0604020202020204" pitchFamily="34" charset="0"/>
              <a:cs typeface="Arial" panose="020B0604020202020204" pitchFamily="34" charset="0"/>
            </a:endParaRPr>
          </a:p>
        </p:txBody>
      </p:sp>
      <p:sp>
        <p:nvSpPr>
          <p:cNvPr id="11" name="Rectangle 10"/>
          <p:cNvSpPr/>
          <p:nvPr/>
        </p:nvSpPr>
        <p:spPr>
          <a:xfrm>
            <a:off x="1652139" y="5445225"/>
            <a:ext cx="5868652" cy="461665"/>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Misunderstanding the purpose of services</a:t>
            </a:r>
            <a:endParaRPr lang="en-GB" sz="2400" dirty="0">
              <a:latin typeface="Arial" panose="020B0604020202020204" pitchFamily="34" charset="0"/>
              <a:cs typeface="Arial" panose="020B0604020202020204" pitchFamily="34" charset="0"/>
            </a:endParaRPr>
          </a:p>
        </p:txBody>
      </p:sp>
      <p:sp>
        <p:nvSpPr>
          <p:cNvPr id="12" name="Rectangle 11"/>
          <p:cNvSpPr/>
          <p:nvPr/>
        </p:nvSpPr>
        <p:spPr>
          <a:xfrm>
            <a:off x="4586465" y="4404896"/>
            <a:ext cx="3528392" cy="461665"/>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Feeling uncomfortable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3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37469"/>
            <a:ext cx="8229600" cy="670675"/>
          </a:xfrm>
        </p:spPr>
        <p:txBody>
          <a:bodyPr>
            <a:normAutofit/>
          </a:bodyPr>
          <a:lstStyle/>
          <a:p>
            <a:pPr marL="0" indent="0">
              <a:buNone/>
            </a:pPr>
            <a:r>
              <a:rPr lang="en-GB" dirty="0" smtClean="0">
                <a:solidFill>
                  <a:srgbClr val="9900CC"/>
                </a:solidFill>
                <a:latin typeface="Arial" panose="020B0604020202020204" pitchFamily="34" charset="0"/>
                <a:cs typeface="Arial" panose="020B0604020202020204" pitchFamily="34" charset="0"/>
              </a:rPr>
              <a:t>Additional need for support:</a:t>
            </a:r>
          </a:p>
        </p:txBody>
      </p:sp>
      <p:sp>
        <p:nvSpPr>
          <p:cNvPr id="2" name="Title 1"/>
          <p:cNvSpPr>
            <a:spLocks noGrp="1"/>
          </p:cNvSpPr>
          <p:nvPr>
            <p:ph type="title"/>
          </p:nvPr>
        </p:nvSpPr>
        <p:spPr>
          <a:xfrm>
            <a:off x="323528" y="606817"/>
            <a:ext cx="8229600" cy="1143000"/>
          </a:xfrm>
        </p:spPr>
        <p:txBody>
          <a:bodyPr/>
          <a:lstStyle/>
          <a:p>
            <a:r>
              <a:rPr lang="en-GB" b="1" dirty="0" smtClean="0">
                <a:latin typeface="Arial" panose="020B0604020202020204" pitchFamily="34" charset="0"/>
                <a:cs typeface="Arial" panose="020B0604020202020204" pitchFamily="34" charset="0"/>
              </a:rPr>
              <a:t>Findings</a:t>
            </a:r>
            <a:endParaRPr lang="en-GB" b="1" dirty="0">
              <a:latin typeface="Arial" panose="020B0604020202020204" pitchFamily="34" charset="0"/>
              <a:cs typeface="Arial" panose="020B0604020202020204" pitchFamily="34" charset="0"/>
            </a:endParaRPr>
          </a:p>
        </p:txBody>
      </p:sp>
      <p:sp>
        <p:nvSpPr>
          <p:cNvPr id="15" name="Oval Callout 14"/>
          <p:cNvSpPr/>
          <p:nvPr/>
        </p:nvSpPr>
        <p:spPr>
          <a:xfrm>
            <a:off x="413999" y="2708920"/>
            <a:ext cx="8280920" cy="3024336"/>
          </a:xfrm>
          <a:prstGeom prst="wedgeEllipseCallout">
            <a:avLst>
              <a:gd name="adj1" fmla="val 53764"/>
              <a:gd name="adj2" fmla="val 37445"/>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smtClean="0">
                <a:solidFill>
                  <a:schemeClr val="tx1"/>
                </a:solidFill>
                <a:latin typeface="Arial" panose="020B0604020202020204" pitchFamily="34" charset="0"/>
                <a:cs typeface="Arial" panose="020B0604020202020204" pitchFamily="34" charset="0"/>
              </a:rPr>
              <a:t>‘‘</a:t>
            </a:r>
            <a:r>
              <a:rPr lang="en-GB" sz="2400" i="1" dirty="0">
                <a:solidFill>
                  <a:schemeClr val="tx1"/>
                </a:solidFill>
                <a:latin typeface="Arial" panose="020B0604020202020204" pitchFamily="34" charset="0"/>
                <a:cs typeface="Arial" panose="020B0604020202020204" pitchFamily="34" charset="0"/>
              </a:rPr>
              <a:t>Larger women don’t even want to expose any part of their body, let alone their breast. You can’t be as private or discreet when you have larger breasts, larger body’’ (LC)</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43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579296" cy="4320480"/>
          </a:xfrm>
        </p:spPr>
        <p:txBody>
          <a:bodyPr>
            <a:normAutofit/>
          </a:bodyPr>
          <a:lstStyle/>
          <a:p>
            <a:r>
              <a:rPr lang="en-GB" dirty="0" smtClean="0">
                <a:latin typeface="Arial" panose="020B0604020202020204" pitchFamily="34" charset="0"/>
                <a:cs typeface="Arial" panose="020B0604020202020204" pitchFamily="34" charset="0"/>
              </a:rPr>
              <a:t>Women’s weight amplifies their breastfeeding difficulties</a:t>
            </a:r>
          </a:p>
          <a:p>
            <a:endParaRPr lang="en-GB" dirty="0">
              <a:latin typeface="Arial" panose="020B0604020202020204" pitchFamily="34" charset="0"/>
              <a:cs typeface="Arial" panose="020B0604020202020204" pitchFamily="34" charset="0"/>
            </a:endParaRPr>
          </a:p>
          <a:p>
            <a:r>
              <a:rPr lang="en-GB" dirty="0" smtClean="0">
                <a:solidFill>
                  <a:srgbClr val="9900CC"/>
                </a:solidFill>
                <a:latin typeface="Arial" panose="020B0604020202020204" pitchFamily="34" charset="0"/>
                <a:cs typeface="Arial" panose="020B0604020202020204" pitchFamily="34" charset="0"/>
              </a:rPr>
              <a:t>What health professionals can do:</a:t>
            </a:r>
          </a:p>
          <a:p>
            <a:pPr lvl="1"/>
            <a:r>
              <a:rPr lang="en-GB" dirty="0" smtClean="0">
                <a:latin typeface="Arial" panose="020B0604020202020204" pitchFamily="34" charset="0"/>
                <a:cs typeface="Arial" panose="020B0604020202020204" pitchFamily="34" charset="0"/>
              </a:rPr>
              <a:t>Empower women to breastfeed despite medical intervention</a:t>
            </a:r>
          </a:p>
          <a:p>
            <a:pPr lvl="1"/>
            <a:r>
              <a:rPr lang="en-GB" dirty="0" smtClean="0">
                <a:latin typeface="Arial" panose="020B0604020202020204" pitchFamily="34" charset="0"/>
                <a:cs typeface="Arial" panose="020B0604020202020204" pitchFamily="34" charset="0"/>
              </a:rPr>
              <a:t>Promote women’s ability to breastfeed and produce quality milk</a:t>
            </a:r>
          </a:p>
          <a:p>
            <a:pPr lvl="1"/>
            <a:r>
              <a:rPr lang="en-GB" dirty="0" smtClean="0">
                <a:latin typeface="Arial" panose="020B0604020202020204" pitchFamily="34" charset="0"/>
                <a:cs typeface="Arial" panose="020B0604020202020204" pitchFamily="34" charset="0"/>
              </a:rPr>
              <a:t>Signpost to and ensure understanding of the purpose of breastfeeding support</a:t>
            </a:r>
          </a:p>
          <a:p>
            <a:endParaRPr lang="en-GB"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67544" y="260648"/>
            <a:ext cx="8229600" cy="1143000"/>
          </a:xfrm>
        </p:spPr>
        <p:txBody>
          <a:bodyPr/>
          <a:lstStyle/>
          <a:p>
            <a:r>
              <a:rPr lang="en-GB" b="1" dirty="0" smtClean="0">
                <a:latin typeface="Arial" panose="020B0604020202020204" pitchFamily="34" charset="0"/>
                <a:cs typeface="Arial" panose="020B0604020202020204" pitchFamily="34" charset="0"/>
              </a:rPr>
              <a:t>Implications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087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4864"/>
            <a:ext cx="4608512" cy="3168352"/>
          </a:xfrm>
        </p:spPr>
        <p:txBody>
          <a:bodyPr>
            <a:normAutofit/>
          </a:bodyPr>
          <a:lstStyle/>
          <a:p>
            <a:r>
              <a:rPr lang="en-GB" dirty="0" smtClean="0">
                <a:latin typeface="Arial" panose="020B0604020202020204" pitchFamily="34" charset="0"/>
                <a:cs typeface="Arial" panose="020B0604020202020204" pitchFamily="34" charset="0"/>
              </a:rPr>
              <a:t>Intervention development – can we look at these psychological factors in more detail?</a:t>
            </a:r>
            <a:endParaRPr lang="en-GB" sz="210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67544" y="829807"/>
            <a:ext cx="8229600" cy="1143000"/>
          </a:xfrm>
        </p:spPr>
        <p:txBody>
          <a:bodyPr/>
          <a:lstStyle/>
          <a:p>
            <a:r>
              <a:rPr lang="en-GB" b="1" dirty="0" smtClean="0">
                <a:latin typeface="Arial" panose="020B0604020202020204" pitchFamily="34" charset="0"/>
                <a:cs typeface="Arial" panose="020B0604020202020204" pitchFamily="34" charset="0"/>
              </a:rPr>
              <a:t>Implications</a:t>
            </a:r>
            <a:endParaRPr lang="en-GB" b="1"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835"/>
          <a:stretch/>
        </p:blipFill>
        <p:spPr bwMode="auto">
          <a:xfrm>
            <a:off x="4945094" y="1916832"/>
            <a:ext cx="3943350" cy="298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469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29408"/>
            <a:ext cx="8424936" cy="5211960"/>
          </a:xfrm>
        </p:spPr>
        <p:txBody>
          <a:bodyPr>
            <a:normAutofit/>
          </a:bodyPr>
          <a:lstStyle/>
          <a:p>
            <a:r>
              <a:rPr lang="en-GB" dirty="0" smtClean="0">
                <a:solidFill>
                  <a:srgbClr val="9900CC"/>
                </a:solidFill>
                <a:latin typeface="Arial" panose="020B0604020202020204" pitchFamily="34" charset="0"/>
                <a:cs typeface="Arial" panose="020B0604020202020204" pitchFamily="34" charset="0"/>
              </a:rPr>
              <a:t>Aims:</a:t>
            </a:r>
          </a:p>
          <a:p>
            <a:pPr lvl="1"/>
            <a:r>
              <a:rPr lang="en-GB" dirty="0" smtClean="0">
                <a:latin typeface="Arial" panose="020B0604020202020204" pitchFamily="34" charset="0"/>
                <a:cs typeface="Arial" panose="020B0604020202020204" pitchFamily="34" charset="0"/>
              </a:rPr>
              <a:t>To identify whether psychological factors associated with breastfeeding are reported by </a:t>
            </a:r>
            <a:r>
              <a:rPr lang="en-GB" dirty="0">
                <a:latin typeface="Arial" panose="020B0604020202020204" pitchFamily="34" charset="0"/>
                <a:cs typeface="Arial" panose="020B0604020202020204" pitchFamily="34" charset="0"/>
              </a:rPr>
              <a:t>women with a BMI ≥30kg/m</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as part of their breastfeeding experience</a:t>
            </a:r>
          </a:p>
          <a:p>
            <a:pPr lvl="1"/>
            <a:r>
              <a:rPr lang="en-GB" dirty="0" smtClean="0">
                <a:latin typeface="Arial" panose="020B0604020202020204" pitchFamily="34" charset="0"/>
                <a:cs typeface="Arial" panose="020B0604020202020204" pitchFamily="34" charset="0"/>
              </a:rPr>
              <a:t>To examine how these psychological factors influence breastfeeding behaviour</a:t>
            </a:r>
          </a:p>
          <a:p>
            <a:endParaRPr lang="en-GB" sz="1300"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23528" y="427375"/>
            <a:ext cx="8229600" cy="1143000"/>
          </a:xfrm>
        </p:spPr>
        <p:txBody>
          <a:bodyPr/>
          <a:lstStyle/>
          <a:p>
            <a:r>
              <a:rPr lang="en-GB" b="1" dirty="0" smtClean="0">
                <a:latin typeface="Arial" panose="020B0604020202020204" pitchFamily="34" charset="0"/>
                <a:cs typeface="Arial" panose="020B0604020202020204" pitchFamily="34" charset="0"/>
              </a:rPr>
              <a:t>Secondary Analysis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288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29408"/>
            <a:ext cx="8424936" cy="5211960"/>
          </a:xfrm>
        </p:spPr>
        <p:txBody>
          <a:bodyPr>
            <a:normAutofit/>
          </a:bodyPr>
          <a:lstStyle/>
          <a:p>
            <a:r>
              <a:rPr lang="en-GB" dirty="0">
                <a:latin typeface="Arial" panose="020B0604020202020204" pitchFamily="34" charset="0"/>
                <a:cs typeface="Arial" panose="020B0604020202020204" pitchFamily="34" charset="0"/>
              </a:rPr>
              <a:t>Data from 18 interviews </a:t>
            </a:r>
            <a:r>
              <a:rPr lang="en-GB" smtClean="0">
                <a:latin typeface="Arial" panose="020B0604020202020204" pitchFamily="34" charset="0"/>
                <a:cs typeface="Arial" panose="020B0604020202020204" pitchFamily="34" charset="0"/>
              </a:rPr>
              <a:t>with women with </a:t>
            </a:r>
            <a:r>
              <a:rPr lang="en-GB" dirty="0">
                <a:latin typeface="Arial" panose="020B0604020202020204" pitchFamily="34" charset="0"/>
                <a:cs typeface="Arial" panose="020B0604020202020204" pitchFamily="34" charset="0"/>
              </a:rPr>
              <a:t>a BMI ≥30kg/m</a:t>
            </a:r>
            <a:r>
              <a:rPr lang="en-GB" baseline="30000" dirty="0">
                <a:latin typeface="Arial" panose="020B0604020202020204" pitchFamily="34" charset="0"/>
                <a:cs typeface="Arial" panose="020B0604020202020204" pitchFamily="34" charset="0"/>
              </a:rPr>
              <a:t>2 </a:t>
            </a:r>
            <a:r>
              <a:rPr lang="en-GB" dirty="0">
                <a:latin typeface="Arial" panose="020B0604020202020204" pitchFamily="34" charset="0"/>
                <a:cs typeface="Arial" panose="020B0604020202020204" pitchFamily="34" charset="0"/>
              </a:rPr>
              <a:t> who had breastfed</a:t>
            </a:r>
            <a:r>
              <a:rPr lang="en-GB" dirty="0" smtClean="0">
                <a:latin typeface="Arial" panose="020B0604020202020204" pitchFamily="34" charset="0"/>
                <a:cs typeface="Arial" panose="020B0604020202020204" pitchFamily="34" charset="0"/>
              </a:rPr>
              <a:t>.</a:t>
            </a:r>
          </a:p>
          <a:p>
            <a:endParaRPr lang="en-GB" sz="14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Deductive thematic analysis using framework of psychological factors identified in </a:t>
            </a:r>
            <a:r>
              <a:rPr lang="en-GB" dirty="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ystematic </a:t>
            </a:r>
            <a:r>
              <a:rPr lang="en-GB" dirty="0">
                <a:latin typeface="Arial" panose="020B0604020202020204" pitchFamily="34" charset="0"/>
                <a:cs typeface="Arial" panose="020B0604020202020204" pitchFamily="34" charset="0"/>
              </a:rPr>
              <a:t>r</a:t>
            </a:r>
            <a:r>
              <a:rPr lang="en-GB" dirty="0" smtClean="0">
                <a:latin typeface="Arial" panose="020B0604020202020204" pitchFamily="34" charset="0"/>
                <a:cs typeface="Arial" panose="020B0604020202020204" pitchFamily="34" charset="0"/>
              </a:rPr>
              <a:t>eview.</a:t>
            </a:r>
          </a:p>
          <a:p>
            <a:pPr marL="0" indent="0">
              <a:buNone/>
            </a:pPr>
            <a:endParaRPr lang="en-GB" sz="14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All psychological factors reported; 1048 quotes coded.</a:t>
            </a:r>
          </a:p>
        </p:txBody>
      </p:sp>
      <p:sp>
        <p:nvSpPr>
          <p:cNvPr id="2" name="Title 1"/>
          <p:cNvSpPr>
            <a:spLocks noGrp="1"/>
          </p:cNvSpPr>
          <p:nvPr>
            <p:ph type="title"/>
          </p:nvPr>
        </p:nvSpPr>
        <p:spPr>
          <a:xfrm>
            <a:off x="323528" y="427375"/>
            <a:ext cx="8229600" cy="1143000"/>
          </a:xfrm>
        </p:spPr>
        <p:txBody>
          <a:bodyPr/>
          <a:lstStyle/>
          <a:p>
            <a:r>
              <a:rPr lang="en-GB" b="1" dirty="0" smtClean="0">
                <a:latin typeface="Arial" panose="020B0604020202020204" pitchFamily="34" charset="0"/>
                <a:cs typeface="Arial" panose="020B0604020202020204" pitchFamily="34" charset="0"/>
              </a:rPr>
              <a:t>Secondary Analysis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302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1"/>
            <a:ext cx="8229600" cy="4869969"/>
          </a:xfrm>
        </p:spPr>
        <p:txBody>
          <a:bodyPr>
            <a:normAutofit/>
          </a:bodyPr>
          <a:lstStyle/>
          <a:p>
            <a:r>
              <a:rPr lang="en-GB" dirty="0" smtClean="0">
                <a:solidFill>
                  <a:srgbClr val="9900CC"/>
                </a:solidFill>
                <a:latin typeface="Arial" panose="020B0604020202020204" pitchFamily="34" charset="0"/>
                <a:cs typeface="Arial" panose="020B0604020202020204" pitchFamily="34" charset="0"/>
              </a:rPr>
              <a:t>Intentions to breastfeed:</a:t>
            </a:r>
          </a:p>
          <a:p>
            <a:pPr lvl="1"/>
            <a:r>
              <a:rPr lang="en-GB" dirty="0" smtClean="0">
                <a:latin typeface="Arial" panose="020B0604020202020204" pitchFamily="34" charset="0"/>
                <a:cs typeface="Arial" panose="020B0604020202020204" pitchFamily="34" charset="0"/>
              </a:rPr>
              <a:t>All women intended to breastfeed, but different plans for duration.</a:t>
            </a:r>
          </a:p>
          <a:p>
            <a:pPr lvl="1"/>
            <a:r>
              <a:rPr lang="en-GB" dirty="0" smtClean="0">
                <a:latin typeface="Arial" panose="020B0604020202020204" pitchFamily="34" charset="0"/>
                <a:cs typeface="Arial" panose="020B0604020202020204" pitchFamily="34" charset="0"/>
              </a:rPr>
              <a:t>Intention motivated successful initiation.</a:t>
            </a:r>
          </a:p>
          <a:p>
            <a:pPr lvl="1"/>
            <a:r>
              <a:rPr lang="en-GB" dirty="0" smtClean="0">
                <a:latin typeface="Arial" panose="020B0604020202020204" pitchFamily="34" charset="0"/>
                <a:cs typeface="Arial" panose="020B0604020202020204" pitchFamily="34" charset="0"/>
              </a:rPr>
              <a:t>Planning short durations increased confidence in ability.</a:t>
            </a:r>
          </a:p>
          <a:p>
            <a:endParaRPr lang="en-GB" dirty="0" smtClean="0">
              <a:latin typeface="Arial" panose="020B0604020202020204" pitchFamily="34" charset="0"/>
              <a:cs typeface="Arial" panose="020B0604020202020204" pitchFamily="34" charset="0"/>
            </a:endParaRPr>
          </a:p>
          <a:p>
            <a:r>
              <a:rPr lang="en-GB" dirty="0" smtClean="0">
                <a:solidFill>
                  <a:srgbClr val="9900CC"/>
                </a:solidFill>
                <a:latin typeface="Arial" panose="020B0604020202020204" pitchFamily="34" charset="0"/>
                <a:cs typeface="Arial" panose="020B0604020202020204" pitchFamily="34" charset="0"/>
              </a:rPr>
              <a:t>Maternal confidence:</a:t>
            </a:r>
          </a:p>
          <a:p>
            <a:pPr lvl="1"/>
            <a:r>
              <a:rPr lang="en-GB" dirty="0" smtClean="0">
                <a:latin typeface="Arial" panose="020B0604020202020204" pitchFamily="34" charset="0"/>
                <a:cs typeface="Arial" panose="020B0604020202020204" pitchFamily="34" charset="0"/>
              </a:rPr>
              <a:t>Confidence in ability extremely important, gained by receiving support and encouragement from other breastfeeding women.</a:t>
            </a:r>
          </a:p>
          <a:p>
            <a:pPr lvl="1"/>
            <a:r>
              <a:rPr lang="en-GB" dirty="0" smtClean="0">
                <a:latin typeface="Arial" panose="020B0604020202020204" pitchFamily="34" charset="0"/>
                <a:cs typeface="Arial" panose="020B0604020202020204" pitchFamily="34" charset="0"/>
              </a:rPr>
              <a:t>Women needed confidence to breastfeed publicly.</a:t>
            </a:r>
          </a:p>
        </p:txBody>
      </p:sp>
      <p:sp>
        <p:nvSpPr>
          <p:cNvPr id="2" name="Title 1"/>
          <p:cNvSpPr>
            <a:spLocks noGrp="1"/>
          </p:cNvSpPr>
          <p:nvPr>
            <p:ph type="title"/>
          </p:nvPr>
        </p:nvSpPr>
        <p:spPr>
          <a:xfrm>
            <a:off x="323528" y="427375"/>
            <a:ext cx="8229600" cy="1143000"/>
          </a:xfrm>
        </p:spPr>
        <p:txBody>
          <a:bodyPr/>
          <a:lstStyle/>
          <a:p>
            <a:r>
              <a:rPr lang="en-GB" b="1" dirty="0" smtClean="0">
                <a:latin typeface="Arial" panose="020B0604020202020204" pitchFamily="34" charset="0"/>
                <a:cs typeface="Arial" panose="020B0604020202020204" pitchFamily="34" charset="0"/>
              </a:rPr>
              <a:t>Secondary </a:t>
            </a:r>
            <a:r>
              <a:rPr lang="en-GB" b="1" dirty="0">
                <a:latin typeface="Arial" panose="020B0604020202020204" pitchFamily="34" charset="0"/>
                <a:cs typeface="Arial" panose="020B0604020202020204" pitchFamily="34" charset="0"/>
              </a:rPr>
              <a:t>Analysis</a:t>
            </a:r>
          </a:p>
        </p:txBody>
      </p:sp>
    </p:spTree>
    <p:extLst>
      <p:ext uri="{BB962C8B-B14F-4D97-AF65-F5344CB8AC3E}">
        <p14:creationId xmlns:p14="http://schemas.microsoft.com/office/powerpoint/2010/main" val="7504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7"/>
            <a:ext cx="8424936" cy="4559107"/>
          </a:xfrm>
        </p:spPr>
        <p:txBody>
          <a:bodyPr>
            <a:normAutofit fontScale="92500" lnSpcReduction="10000"/>
          </a:bodyPr>
          <a:lstStyle/>
          <a:p>
            <a:r>
              <a:rPr lang="en-GB" dirty="0" smtClean="0">
                <a:solidFill>
                  <a:srgbClr val="9900CC"/>
                </a:solidFill>
                <a:latin typeface="Arial" panose="020B0604020202020204" pitchFamily="34" charset="0"/>
                <a:cs typeface="Arial" panose="020B0604020202020204" pitchFamily="34" charset="0"/>
              </a:rPr>
              <a:t>Expectations and beliefs about breastfeeding:</a:t>
            </a:r>
          </a:p>
          <a:p>
            <a:pPr lvl="1"/>
            <a:r>
              <a:rPr lang="en-GB" dirty="0" smtClean="0">
                <a:latin typeface="Arial" panose="020B0604020202020204" pitchFamily="34" charset="0"/>
                <a:cs typeface="Arial" panose="020B0604020202020204" pitchFamily="34" charset="0"/>
              </a:rPr>
              <a:t>Women believed in their breast milk’s nutritional adequacy and sufficiency</a:t>
            </a:r>
          </a:p>
          <a:p>
            <a:pPr lvl="1"/>
            <a:r>
              <a:rPr lang="en-GB" dirty="0" smtClean="0">
                <a:latin typeface="Arial" panose="020B0604020202020204" pitchFamily="34" charset="0"/>
                <a:cs typeface="Arial" panose="020B0604020202020204" pitchFamily="34" charset="0"/>
              </a:rPr>
              <a:t>Others approval of breastfeeding was important</a:t>
            </a:r>
            <a:endParaRPr lang="en-GB" dirty="0">
              <a:latin typeface="Arial" panose="020B0604020202020204" pitchFamily="34" charset="0"/>
              <a:cs typeface="Arial" panose="020B0604020202020204" pitchFamily="34" charset="0"/>
            </a:endParaRPr>
          </a:p>
          <a:p>
            <a:pPr lvl="1"/>
            <a:r>
              <a:rPr lang="en-GB" dirty="0" smtClean="0">
                <a:latin typeface="Arial" panose="020B0604020202020204" pitchFamily="34" charset="0"/>
                <a:cs typeface="Arial" panose="020B0604020202020204" pitchFamily="34" charset="0"/>
              </a:rPr>
              <a:t>Women had positive beliefs about breastfeeding and expected breastfeeding to assist weight loss, but these beliefs needed to  be realistic to avoid negative impact</a:t>
            </a:r>
          </a:p>
          <a:p>
            <a:pPr lvl="1"/>
            <a:endParaRPr lang="en-GB" dirty="0">
              <a:solidFill>
                <a:srgbClr val="9900CC"/>
              </a:solidFill>
              <a:latin typeface="Arial" panose="020B0604020202020204" pitchFamily="34" charset="0"/>
              <a:cs typeface="Arial" panose="020B0604020202020204" pitchFamily="34" charset="0"/>
            </a:endParaRPr>
          </a:p>
          <a:p>
            <a:r>
              <a:rPr lang="en-GB" dirty="0" smtClean="0">
                <a:solidFill>
                  <a:srgbClr val="9900CC"/>
                </a:solidFill>
                <a:latin typeface="Arial" panose="020B0604020202020204" pitchFamily="34" charset="0"/>
                <a:cs typeface="Arial" panose="020B0604020202020204" pitchFamily="34" charset="0"/>
              </a:rPr>
              <a:t>Breastfeeding knowledge:</a:t>
            </a:r>
          </a:p>
          <a:p>
            <a:pPr lvl="1"/>
            <a:r>
              <a:rPr lang="en-GB" dirty="0" smtClean="0">
                <a:latin typeface="Arial" panose="020B0604020202020204" pitchFamily="34" charset="0"/>
                <a:cs typeface="Arial" panose="020B0604020202020204" pitchFamily="34" charset="0"/>
              </a:rPr>
              <a:t>Factual knowledge promoted control and confidence in ability to breastfeed</a:t>
            </a:r>
          </a:p>
          <a:p>
            <a:pPr lvl="1"/>
            <a:r>
              <a:rPr lang="en-GB" dirty="0" smtClean="0">
                <a:latin typeface="Arial" panose="020B0604020202020204" pitchFamily="34" charset="0"/>
                <a:cs typeface="Arial" panose="020B0604020202020204" pitchFamily="34" charset="0"/>
              </a:rPr>
              <a:t>Social knowledge increased confidence and facilitated factual knowledge sharing</a:t>
            </a:r>
          </a:p>
        </p:txBody>
      </p:sp>
      <p:sp>
        <p:nvSpPr>
          <p:cNvPr id="2" name="Title 1"/>
          <p:cNvSpPr>
            <a:spLocks noGrp="1"/>
          </p:cNvSpPr>
          <p:nvPr>
            <p:ph type="title"/>
          </p:nvPr>
        </p:nvSpPr>
        <p:spPr>
          <a:xfrm>
            <a:off x="467544" y="521728"/>
            <a:ext cx="8229600" cy="1143000"/>
          </a:xfrm>
        </p:spPr>
        <p:txBody>
          <a:bodyPr/>
          <a:lstStyle/>
          <a:p>
            <a:r>
              <a:rPr lang="en-GB" b="1" dirty="0" smtClean="0">
                <a:latin typeface="Arial" panose="020B0604020202020204" pitchFamily="34" charset="0"/>
                <a:cs typeface="Arial" panose="020B0604020202020204" pitchFamily="34" charset="0"/>
              </a:rPr>
              <a:t>Secondary </a:t>
            </a:r>
            <a:r>
              <a:rPr lang="en-GB" b="1" dirty="0">
                <a:latin typeface="Arial" panose="020B0604020202020204" pitchFamily="34" charset="0"/>
                <a:cs typeface="Arial" panose="020B0604020202020204" pitchFamily="34" charset="0"/>
              </a:rPr>
              <a:t>Analysis</a:t>
            </a:r>
          </a:p>
        </p:txBody>
      </p:sp>
    </p:spTree>
    <p:extLst>
      <p:ext uri="{BB962C8B-B14F-4D97-AF65-F5344CB8AC3E}">
        <p14:creationId xmlns:p14="http://schemas.microsoft.com/office/powerpoint/2010/main" val="414544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3334" y="1481328"/>
            <a:ext cx="5541154" cy="4575093"/>
          </a:xfrm>
        </p:spPr>
        <p:txBody>
          <a:bodyPr>
            <a:normAutofit fontScale="85000" lnSpcReduction="10000"/>
          </a:bodyPr>
          <a:lstStyle/>
          <a:p>
            <a:r>
              <a:rPr lang="en-GB" dirty="0" smtClean="0"/>
              <a:t>Think about learning to ride a bike</a:t>
            </a:r>
          </a:p>
          <a:p>
            <a:pPr lvl="1"/>
            <a:r>
              <a:rPr lang="en-GB" dirty="0" smtClean="0"/>
              <a:t>It’s free, good for you, pleasurable</a:t>
            </a:r>
          </a:p>
          <a:p>
            <a:r>
              <a:rPr lang="en-GB" dirty="0" smtClean="0"/>
              <a:t>But imagine that you hadn’t seen anybody riding a bike before…. Would this make it more difficult?</a:t>
            </a:r>
          </a:p>
          <a:p>
            <a:r>
              <a:rPr lang="en-GB" dirty="0" smtClean="0"/>
              <a:t>Imagine you had </a:t>
            </a:r>
            <a:r>
              <a:rPr lang="en-GB" dirty="0"/>
              <a:t>one friend who tried to ride one once, but she fell off a lot and </a:t>
            </a:r>
            <a:r>
              <a:rPr lang="en-GB" dirty="0" smtClean="0"/>
              <a:t>told you about </a:t>
            </a:r>
            <a:r>
              <a:rPr lang="en-GB" dirty="0"/>
              <a:t>the awful scabs on her legs. </a:t>
            </a:r>
            <a:endParaRPr lang="en-GB" dirty="0" smtClean="0"/>
          </a:p>
          <a:p>
            <a:r>
              <a:rPr lang="en-GB" dirty="0" smtClean="0"/>
              <a:t>But you persevere and buy a bike, learn the theory and are determined to be successful</a:t>
            </a:r>
          </a:p>
          <a:p>
            <a:r>
              <a:rPr lang="en-GB" dirty="0" smtClean="0"/>
              <a:t>What’s missing from this scenario?</a:t>
            </a:r>
            <a:endParaRPr lang="en-GB" dirty="0"/>
          </a:p>
        </p:txBody>
      </p:sp>
      <p:sp>
        <p:nvSpPr>
          <p:cNvPr id="3" name="Title 2"/>
          <p:cNvSpPr>
            <a:spLocks noGrp="1"/>
          </p:cNvSpPr>
          <p:nvPr>
            <p:ph type="title"/>
          </p:nvPr>
        </p:nvSpPr>
        <p:spPr/>
        <p:txBody>
          <a:bodyPr/>
          <a:lstStyle/>
          <a:p>
            <a:r>
              <a:rPr lang="en-GB" dirty="0" smtClean="0"/>
              <a:t>Like riding a bike</a:t>
            </a:r>
            <a:endParaRPr lang="en-GB" dirty="0"/>
          </a:p>
        </p:txBody>
      </p:sp>
      <p:sp>
        <p:nvSpPr>
          <p:cNvPr id="4" name="TextBox 3"/>
          <p:cNvSpPr txBox="1"/>
          <p:nvPr/>
        </p:nvSpPr>
        <p:spPr>
          <a:xfrm>
            <a:off x="4499992" y="6357733"/>
            <a:ext cx="4104456" cy="307777"/>
          </a:xfrm>
          <a:prstGeom prst="rect">
            <a:avLst/>
          </a:prstGeom>
          <a:noFill/>
        </p:spPr>
        <p:txBody>
          <a:bodyPr wrap="square" rtlCol="0">
            <a:spAutoFit/>
          </a:bodyPr>
          <a:lstStyle/>
          <a:p>
            <a:pPr algn="r"/>
            <a:r>
              <a:rPr lang="en-GB" sz="1400" dirty="0">
                <a:hlinkClick r:id="rId2"/>
              </a:rPr>
              <a:t>http://www.workandpump.com/bike.htm</a:t>
            </a:r>
            <a:endParaRPr lang="en-GB" sz="1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309980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742448">
            <a:off x="1971123" y="1699503"/>
            <a:ext cx="400956" cy="6773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30873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72807"/>
            <a:ext cx="4824536" cy="3888432"/>
          </a:xfrm>
        </p:spPr>
        <p:txBody>
          <a:bodyPr>
            <a:normAutofit/>
          </a:bodyPr>
          <a:lstStyle/>
          <a:p>
            <a:r>
              <a:rPr lang="en-GB" dirty="0">
                <a:solidFill>
                  <a:srgbClr val="9900CC"/>
                </a:solidFill>
                <a:latin typeface="Arial" panose="020B0604020202020204" pitchFamily="34" charset="0"/>
                <a:cs typeface="Arial" panose="020B0604020202020204" pitchFamily="34" charset="0"/>
              </a:rPr>
              <a:t>Psychological wellbeing:</a:t>
            </a:r>
          </a:p>
          <a:p>
            <a:pPr lvl="1"/>
            <a:r>
              <a:rPr lang="en-GB" dirty="0">
                <a:latin typeface="Arial" panose="020B0604020202020204" pitchFamily="34" charset="0"/>
                <a:cs typeface="Arial" panose="020B0604020202020204" pitchFamily="34" charset="0"/>
              </a:rPr>
              <a:t>Poor body image leads to low confidence in body’s ability to breastfeed and breastfeeding </a:t>
            </a:r>
            <a:r>
              <a:rPr lang="en-GB" dirty="0" smtClean="0">
                <a:latin typeface="Arial" panose="020B0604020202020204" pitchFamily="34" charset="0"/>
                <a:cs typeface="Arial" panose="020B0604020202020204" pitchFamily="34" charset="0"/>
              </a:rPr>
              <a:t>publicly</a:t>
            </a: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Women feeling down, anxious or stressed gained factual knowledge and social support to help them continue </a:t>
            </a:r>
            <a:r>
              <a:rPr lang="en-GB" dirty="0" smtClean="0">
                <a:latin typeface="Arial" panose="020B0604020202020204" pitchFamily="34" charset="0"/>
                <a:cs typeface="Arial" panose="020B0604020202020204" pitchFamily="34" charset="0"/>
              </a:rPr>
              <a:t>breastfeeding</a:t>
            </a:r>
            <a:endParaRPr lang="en-GB"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67544" y="332656"/>
            <a:ext cx="8229600" cy="1143000"/>
          </a:xfrm>
        </p:spPr>
        <p:txBody>
          <a:bodyPr/>
          <a:lstStyle/>
          <a:p>
            <a:r>
              <a:rPr lang="en-GB" b="1" dirty="0" smtClean="0">
                <a:latin typeface="Arial" panose="020B0604020202020204" pitchFamily="34" charset="0"/>
                <a:cs typeface="Arial" panose="020B0604020202020204" pitchFamily="34" charset="0"/>
              </a:rPr>
              <a:t>Secondary </a:t>
            </a:r>
            <a:r>
              <a:rPr lang="en-GB" b="1" dirty="0">
                <a:latin typeface="Arial" panose="020B0604020202020204" pitchFamily="34" charset="0"/>
                <a:cs typeface="Arial" panose="020B0604020202020204" pitchFamily="34" charset="0"/>
              </a:rPr>
              <a:t>Analysis</a:t>
            </a:r>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170"/>
          <a:stretch/>
        </p:blipFill>
        <p:spPr bwMode="auto">
          <a:xfrm>
            <a:off x="5580112" y="2132856"/>
            <a:ext cx="2423914" cy="339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102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616076" cy="4968552"/>
          </a:xfrm>
        </p:spPr>
        <p:txBody>
          <a:bodyPr>
            <a:normAutofit fontScale="92500" lnSpcReduction="20000"/>
          </a:bodyPr>
          <a:lstStyle/>
          <a:p>
            <a:pPr marL="0" lvl="1" indent="0" algn="ctr">
              <a:buNone/>
            </a:pPr>
            <a:r>
              <a:rPr lang="en-GB" sz="2600" dirty="0" smtClean="0">
                <a:solidFill>
                  <a:srgbClr val="9900CC"/>
                </a:solidFill>
                <a:latin typeface="Arial" panose="020B0604020202020204" pitchFamily="34" charset="0"/>
                <a:cs typeface="Arial" panose="020B0604020202020204" pitchFamily="34" charset="0"/>
              </a:rPr>
              <a:t>What can be learnt from the experiences of women with a BMI ≥30kg/m</a:t>
            </a:r>
            <a:r>
              <a:rPr lang="en-GB" sz="2600" baseline="30000" dirty="0" smtClean="0">
                <a:solidFill>
                  <a:srgbClr val="9900CC"/>
                </a:solidFill>
                <a:latin typeface="Arial" panose="020B0604020202020204" pitchFamily="34" charset="0"/>
                <a:cs typeface="Arial" panose="020B0604020202020204" pitchFamily="34" charset="0"/>
              </a:rPr>
              <a:t>2 </a:t>
            </a:r>
            <a:r>
              <a:rPr lang="en-GB" sz="2600" dirty="0" smtClean="0">
                <a:solidFill>
                  <a:srgbClr val="9900CC"/>
                </a:solidFill>
                <a:latin typeface="Arial" panose="020B0604020202020204" pitchFamily="34" charset="0"/>
                <a:cs typeface="Arial" panose="020B0604020202020204" pitchFamily="34" charset="0"/>
              </a:rPr>
              <a:t>who have breastfed and/or are currently breastfeeding?</a:t>
            </a:r>
          </a:p>
          <a:p>
            <a:endParaRPr lang="en-GB" sz="1000" dirty="0">
              <a:latin typeface="Arial" panose="020B0604020202020204" pitchFamily="34" charset="0"/>
              <a:cs typeface="Arial" panose="020B0604020202020204" pitchFamily="34" charset="0"/>
            </a:endParaRPr>
          </a:p>
          <a:p>
            <a:r>
              <a:rPr lang="en-GB" sz="2600" b="1" dirty="0" smtClean="0">
                <a:latin typeface="Arial" panose="020B0604020202020204" pitchFamily="34" charset="0"/>
                <a:cs typeface="Arial" panose="020B0604020202020204" pitchFamily="34" charset="0"/>
              </a:rPr>
              <a:t>Participants:</a:t>
            </a:r>
          </a:p>
          <a:p>
            <a:pPr lvl="1"/>
            <a:r>
              <a:rPr lang="en-GB" sz="2600" dirty="0" smtClean="0">
                <a:latin typeface="Arial" panose="020B0604020202020204" pitchFamily="34" charset="0"/>
                <a:cs typeface="Arial" panose="020B0604020202020204" pitchFamily="34" charset="0"/>
              </a:rPr>
              <a:t>BMI ≥30kg/m</a:t>
            </a:r>
            <a:r>
              <a:rPr lang="en-GB" sz="2600" baseline="30000" dirty="0" smtClean="0">
                <a:latin typeface="Arial" panose="020B0604020202020204" pitchFamily="34" charset="0"/>
                <a:cs typeface="Arial" panose="020B0604020202020204" pitchFamily="34" charset="0"/>
              </a:rPr>
              <a:t>2</a:t>
            </a:r>
            <a:r>
              <a:rPr lang="en-GB" sz="2600" dirty="0" smtClean="0">
                <a:latin typeface="Arial" panose="020B0604020202020204" pitchFamily="34" charset="0"/>
                <a:cs typeface="Arial" panose="020B0604020202020204" pitchFamily="34" charset="0"/>
              </a:rPr>
              <a:t> </a:t>
            </a:r>
          </a:p>
          <a:p>
            <a:pPr lvl="1"/>
            <a:r>
              <a:rPr lang="en-GB" sz="2600" dirty="0" smtClean="0">
                <a:latin typeface="Arial" panose="020B0604020202020204" pitchFamily="34" charset="0"/>
                <a:cs typeface="Arial" panose="020B0604020202020204" pitchFamily="34" charset="0"/>
              </a:rPr>
              <a:t>Had breastfed and/or were breastfeeding</a:t>
            </a:r>
          </a:p>
          <a:p>
            <a:pPr lvl="1"/>
            <a:r>
              <a:rPr lang="en-GB" sz="2600" dirty="0" smtClean="0">
                <a:latin typeface="Arial" panose="020B0604020202020204" pitchFamily="34" charset="0"/>
                <a:cs typeface="Arial" panose="020B0604020202020204" pitchFamily="34" charset="0"/>
              </a:rPr>
              <a:t>Aged 18-45 years</a:t>
            </a:r>
          </a:p>
          <a:p>
            <a:pPr lvl="1"/>
            <a:endParaRPr lang="en-GB" sz="1000" dirty="0" smtClean="0">
              <a:latin typeface="Arial" panose="020B0604020202020204" pitchFamily="34" charset="0"/>
              <a:cs typeface="Arial" panose="020B0604020202020204" pitchFamily="34" charset="0"/>
            </a:endParaRPr>
          </a:p>
          <a:p>
            <a:r>
              <a:rPr lang="en-GB" sz="2600" b="1" dirty="0" smtClean="0">
                <a:latin typeface="Arial" panose="020B0604020202020204" pitchFamily="34" charset="0"/>
                <a:cs typeface="Arial" panose="020B0604020202020204" pitchFamily="34" charset="0"/>
              </a:rPr>
              <a:t>Online recruitment:</a:t>
            </a:r>
          </a:p>
          <a:p>
            <a:pPr lvl="1"/>
            <a:r>
              <a:rPr lang="en-GB" sz="2600" dirty="0" smtClean="0">
                <a:latin typeface="Arial" panose="020B0604020202020204" pitchFamily="34" charset="0"/>
                <a:cs typeface="Arial" panose="020B0604020202020204" pitchFamily="34" charset="0"/>
              </a:rPr>
              <a:t>Email, social media groups</a:t>
            </a:r>
          </a:p>
          <a:p>
            <a:endParaRPr lang="en-GB" sz="1200" b="1" dirty="0">
              <a:latin typeface="Arial" panose="020B0604020202020204" pitchFamily="34" charset="0"/>
              <a:cs typeface="Arial" panose="020B0604020202020204" pitchFamily="34" charset="0"/>
            </a:endParaRPr>
          </a:p>
          <a:p>
            <a:r>
              <a:rPr lang="en-GB" sz="2600" b="1" dirty="0" smtClean="0">
                <a:latin typeface="Arial" panose="020B0604020202020204" pitchFamily="34" charset="0"/>
                <a:cs typeface="Arial" panose="020B0604020202020204" pitchFamily="34" charset="0"/>
              </a:rPr>
              <a:t>Telephone interviews:</a:t>
            </a:r>
            <a:endParaRPr lang="en-GB"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Semi-structured interview schedule</a:t>
            </a:r>
          </a:p>
          <a:p>
            <a:pPr lvl="1"/>
            <a:r>
              <a:rPr lang="en-GB" sz="2600" dirty="0" smtClean="0">
                <a:latin typeface="Arial" panose="020B0604020202020204" pitchFamily="34" charset="0"/>
                <a:cs typeface="Arial" panose="020B0604020202020204" pitchFamily="34" charset="0"/>
              </a:rPr>
              <a:t>Piloted and PPI informed</a:t>
            </a:r>
            <a:endParaRPr lang="en-GB"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Audio recorded and </a:t>
            </a:r>
            <a:r>
              <a:rPr lang="en-GB" sz="2600" dirty="0" smtClean="0">
                <a:latin typeface="Arial" panose="020B0604020202020204" pitchFamily="34" charset="0"/>
                <a:cs typeface="Arial" panose="020B0604020202020204" pitchFamily="34" charset="0"/>
              </a:rPr>
              <a:t>transcribed</a:t>
            </a:r>
            <a:endParaRPr lang="en-GB"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95536" y="188640"/>
            <a:ext cx="8229600" cy="1143000"/>
          </a:xfrm>
        </p:spPr>
        <p:txBody>
          <a:bodyPr>
            <a:normAutofit/>
          </a:bodyPr>
          <a:lstStyle/>
          <a:p>
            <a:pPr algn="ctr"/>
            <a:r>
              <a:rPr lang="en-GB" sz="4000" b="1" dirty="0" smtClean="0">
                <a:latin typeface="Arial" panose="020B0604020202020204" pitchFamily="34" charset="0"/>
                <a:cs typeface="Arial" panose="020B0604020202020204" pitchFamily="34" charset="0"/>
              </a:rPr>
              <a:t>Interview study</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605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419" y="1980280"/>
            <a:ext cx="7481455" cy="557123"/>
          </a:xfrm>
        </p:spPr>
        <p:txBody>
          <a:bodyPr>
            <a:normAutofit/>
          </a:bodyPr>
          <a:lstStyle/>
          <a:p>
            <a:pPr marL="0" indent="0">
              <a:buNone/>
            </a:pPr>
            <a:r>
              <a:rPr lang="en-GB" sz="2400" dirty="0">
                <a:latin typeface="Arial" panose="020B0604020202020204" pitchFamily="34" charset="0"/>
                <a:cs typeface="Arial" panose="020B0604020202020204" pitchFamily="34" charset="0"/>
              </a:rPr>
              <a:t>Inductive thematic analysis</a:t>
            </a:r>
          </a:p>
        </p:txBody>
      </p:sp>
      <p:sp>
        <p:nvSpPr>
          <p:cNvPr id="2" name="Title 1"/>
          <p:cNvSpPr>
            <a:spLocks noGrp="1"/>
          </p:cNvSpPr>
          <p:nvPr>
            <p:ph type="title"/>
          </p:nvPr>
        </p:nvSpPr>
        <p:spPr>
          <a:xfrm>
            <a:off x="249746" y="273671"/>
            <a:ext cx="8229600" cy="1143000"/>
          </a:xfrm>
        </p:spPr>
        <p:txBody>
          <a:bodyPr>
            <a:noAutofit/>
          </a:bodyPr>
          <a:lstStyle/>
          <a:p>
            <a:pPr marL="0" lvl="1" indent="0" algn="ctr">
              <a:buNone/>
            </a:pPr>
            <a:r>
              <a:rPr lang="en-GB" sz="2800" b="1" dirty="0">
                <a:solidFill>
                  <a:srgbClr val="9900CC"/>
                </a:solidFill>
                <a:latin typeface="Arial" panose="020B0604020202020204" pitchFamily="34" charset="0"/>
                <a:cs typeface="Arial" panose="020B0604020202020204" pitchFamily="34" charset="0"/>
              </a:rPr>
              <a:t>What can we learn from women with a BMI ≥30kg/m</a:t>
            </a:r>
            <a:r>
              <a:rPr lang="en-GB" sz="2800" b="1" baseline="30000" dirty="0">
                <a:solidFill>
                  <a:srgbClr val="9900CC"/>
                </a:solidFill>
                <a:latin typeface="Arial" panose="020B0604020202020204" pitchFamily="34" charset="0"/>
                <a:cs typeface="Arial" panose="020B0604020202020204" pitchFamily="34" charset="0"/>
              </a:rPr>
              <a:t>2 </a:t>
            </a:r>
            <a:r>
              <a:rPr lang="en-GB" sz="2800" b="1" dirty="0">
                <a:solidFill>
                  <a:srgbClr val="9900CC"/>
                </a:solidFill>
                <a:latin typeface="Arial" panose="020B0604020202020204" pitchFamily="34" charset="0"/>
                <a:cs typeface="Arial" panose="020B0604020202020204" pitchFamily="34" charset="0"/>
              </a:rPr>
              <a:t>who have breastfed and/or are currently breastfeeding?</a:t>
            </a:r>
          </a:p>
        </p:txBody>
      </p:sp>
      <p:sp>
        <p:nvSpPr>
          <p:cNvPr id="12" name="Rounded Rectangle 11"/>
          <p:cNvSpPr/>
          <p:nvPr/>
        </p:nvSpPr>
        <p:spPr>
          <a:xfrm>
            <a:off x="703445" y="2742670"/>
            <a:ext cx="3359001" cy="111837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9900CC"/>
                </a:solidFill>
                <a:latin typeface="Arial" panose="020B0604020202020204" pitchFamily="34" charset="0"/>
                <a:cs typeface="Arial" panose="020B0604020202020204" pitchFamily="34" charset="0"/>
              </a:rPr>
              <a:t>Personal control over breastfeeding behaviour</a:t>
            </a:r>
          </a:p>
        </p:txBody>
      </p:sp>
      <p:cxnSp>
        <p:nvCxnSpPr>
          <p:cNvPr id="15" name="Straight Connector 14"/>
          <p:cNvCxnSpPr>
            <a:cxnSpLocks/>
            <a:stCxn id="12" idx="2"/>
          </p:cNvCxnSpPr>
          <p:nvPr/>
        </p:nvCxnSpPr>
        <p:spPr>
          <a:xfrm>
            <a:off x="2382946" y="3861048"/>
            <a:ext cx="0" cy="234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312776" y="4095074"/>
            <a:ext cx="2215108" cy="16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98832" y="4396817"/>
            <a:ext cx="1859537" cy="216024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cs typeface="Arial" panose="020B0604020202020204" pitchFamily="34" charset="0"/>
              </a:rPr>
              <a:t>Seeking support to overcome a medicalised experience</a:t>
            </a:r>
          </a:p>
        </p:txBody>
      </p:sp>
      <p:cxnSp>
        <p:nvCxnSpPr>
          <p:cNvPr id="24" name="Straight Connector 23"/>
          <p:cNvCxnSpPr>
            <a:endCxn id="22" idx="0"/>
          </p:cNvCxnSpPr>
          <p:nvPr/>
        </p:nvCxnSpPr>
        <p:spPr>
          <a:xfrm>
            <a:off x="1328601" y="4096710"/>
            <a:ext cx="0" cy="3001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420330" y="4418956"/>
            <a:ext cx="1944216" cy="216024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cs typeface="Arial" panose="020B0604020202020204" pitchFamily="34" charset="0"/>
              </a:rPr>
              <a:t>Seeking information to overcome social and practical barriers</a:t>
            </a:r>
          </a:p>
        </p:txBody>
      </p:sp>
      <p:cxnSp>
        <p:nvCxnSpPr>
          <p:cNvPr id="26" name="Straight Connector 25"/>
          <p:cNvCxnSpPr/>
          <p:nvPr/>
        </p:nvCxnSpPr>
        <p:spPr>
          <a:xfrm>
            <a:off x="3527884" y="4081419"/>
            <a:ext cx="0" cy="3177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Callout 5">
            <a:extLst>
              <a:ext uri="{FF2B5EF4-FFF2-40B4-BE49-F238E27FC236}">
                <a16:creationId xmlns:a16="http://schemas.microsoft.com/office/drawing/2014/main" id="{882837F8-67DD-F940-8778-E9242DE80BCA}"/>
              </a:ext>
            </a:extLst>
          </p:cNvPr>
          <p:cNvSpPr/>
          <p:nvPr/>
        </p:nvSpPr>
        <p:spPr>
          <a:xfrm>
            <a:off x="4779456" y="2442563"/>
            <a:ext cx="4232838" cy="4287036"/>
          </a:xfrm>
          <a:prstGeom prst="wedgeEllipseCallout">
            <a:avLst>
              <a:gd name="adj1" fmla="val -65964"/>
              <a:gd name="adj2" fmla="val -13965"/>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i="1" dirty="0">
              <a:solidFill>
                <a:schemeClr val="tx1"/>
              </a:solidFill>
              <a:latin typeface="Arial" panose="020B0604020202020204" pitchFamily="34" charset="0"/>
              <a:cs typeface="Arial" panose="020B0604020202020204" pitchFamily="34" charset="0"/>
            </a:endParaRPr>
          </a:p>
          <a:p>
            <a:pPr algn="ctr"/>
            <a:r>
              <a:rPr lang="en-GB" sz="2300" i="1" dirty="0">
                <a:solidFill>
                  <a:schemeClr val="tx1"/>
                </a:solidFill>
                <a:latin typeface="Arial" panose="020B0604020202020204" pitchFamily="34" charset="0"/>
                <a:cs typeface="Arial" panose="020B0604020202020204" pitchFamily="34" charset="0"/>
              </a:rPr>
              <a:t>“</a:t>
            </a:r>
            <a:r>
              <a:rPr lang="en-GB" sz="2000" i="1" dirty="0">
                <a:solidFill>
                  <a:schemeClr val="tx1"/>
                </a:solidFill>
                <a:latin typeface="Arial" panose="020B0604020202020204" pitchFamily="34" charset="0"/>
                <a:cs typeface="Arial" panose="020B0604020202020204" pitchFamily="34" charset="0"/>
              </a:rPr>
              <a:t>I found it a lot harder because I had bigger breasts, and even just the fact that cos I’ve got a little bit of weight round my middle means that being able to get him like closer into me when I’m breastfeeding has been harder” (Freya)</a:t>
            </a:r>
            <a:endParaRPr lang="en-GB" sz="2000" dirty="0">
              <a:solidFill>
                <a:schemeClr val="tx1"/>
              </a:solidFill>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4D71B279-7F5C-4245-8ED9-32E44B80D628}"/>
              </a:ext>
            </a:extLst>
          </p:cNvPr>
          <p:cNvPicPr>
            <a:picLocks noChangeAspect="1"/>
          </p:cNvPicPr>
          <p:nvPr/>
        </p:nvPicPr>
        <p:blipFill rotWithShape="1">
          <a:blip r:embed="rId3">
            <a:extLst>
              <a:ext uri="{28A0092B-C50C-407E-A947-70E740481C1C}">
                <a14:useLocalDpi xmlns:a14="http://schemas.microsoft.com/office/drawing/2010/main" val="0"/>
              </a:ext>
            </a:extLst>
          </a:blip>
          <a:srcRect b="44215"/>
          <a:stretch/>
        </p:blipFill>
        <p:spPr>
          <a:xfrm>
            <a:off x="7596336" y="1416671"/>
            <a:ext cx="1415958" cy="1060125"/>
          </a:xfrm>
          <a:prstGeom prst="rect">
            <a:avLst/>
          </a:prstGeom>
        </p:spPr>
      </p:pic>
    </p:spTree>
    <p:extLst>
      <p:ext uri="{BB962C8B-B14F-4D97-AF65-F5344CB8AC3E}">
        <p14:creationId xmlns:p14="http://schemas.microsoft.com/office/powerpoint/2010/main" val="377780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2" grpId="0" animBg="1"/>
      <p:bldP spid="22" grpId="0" animBg="1"/>
      <p:bldP spid="25"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pPr marL="0" lvl="1" indent="0" algn="ctr">
              <a:buNone/>
            </a:pPr>
            <a:r>
              <a:rPr lang="en-GB" sz="2800" b="1" dirty="0">
                <a:solidFill>
                  <a:srgbClr val="9900CC"/>
                </a:solidFill>
                <a:latin typeface="Arial" panose="020B0604020202020204" pitchFamily="34" charset="0"/>
                <a:cs typeface="Arial" panose="020B0604020202020204" pitchFamily="34" charset="0"/>
              </a:rPr>
              <a:t>What can we learn from  women with a BMI ≥30kg/m</a:t>
            </a:r>
            <a:r>
              <a:rPr lang="en-GB" sz="2800" b="1" baseline="30000" dirty="0">
                <a:solidFill>
                  <a:srgbClr val="9900CC"/>
                </a:solidFill>
                <a:latin typeface="Arial" panose="020B0604020202020204" pitchFamily="34" charset="0"/>
                <a:cs typeface="Arial" panose="020B0604020202020204" pitchFamily="34" charset="0"/>
              </a:rPr>
              <a:t>2 </a:t>
            </a:r>
            <a:r>
              <a:rPr lang="en-GB" sz="2800" b="1" dirty="0">
                <a:solidFill>
                  <a:srgbClr val="9900CC"/>
                </a:solidFill>
                <a:latin typeface="Arial" panose="020B0604020202020204" pitchFamily="34" charset="0"/>
                <a:cs typeface="Arial" panose="020B0604020202020204" pitchFamily="34" charset="0"/>
              </a:rPr>
              <a:t>who have successfully breastfed and/or are currently breastfeeding?</a:t>
            </a:r>
          </a:p>
        </p:txBody>
      </p:sp>
      <p:sp>
        <p:nvSpPr>
          <p:cNvPr id="13" name="Rounded Rectangle 12"/>
          <p:cNvSpPr/>
          <p:nvPr/>
        </p:nvSpPr>
        <p:spPr>
          <a:xfrm>
            <a:off x="5220072" y="2761290"/>
            <a:ext cx="3359001" cy="10997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7030A0"/>
                </a:solidFill>
                <a:latin typeface="Arial" panose="020B0604020202020204" pitchFamily="34" charset="0"/>
                <a:cs typeface="Arial" panose="020B0604020202020204" pitchFamily="34" charset="0"/>
              </a:rPr>
              <a:t>Realistic expectations of the breastfeeding journey</a:t>
            </a:r>
          </a:p>
        </p:txBody>
      </p:sp>
      <p:cxnSp>
        <p:nvCxnSpPr>
          <p:cNvPr id="28" name="Straight Connector 27"/>
          <p:cNvCxnSpPr/>
          <p:nvPr/>
        </p:nvCxnSpPr>
        <p:spPr>
          <a:xfrm>
            <a:off x="7020272" y="3861048"/>
            <a:ext cx="0" cy="235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647050" y="4112712"/>
            <a:ext cx="22747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32" idx="0"/>
          </p:cNvCxnSpPr>
          <p:nvPr/>
        </p:nvCxnSpPr>
        <p:spPr>
          <a:xfrm>
            <a:off x="5648005" y="4096710"/>
            <a:ext cx="0" cy="2832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43" idx="0"/>
          </p:cNvCxnSpPr>
          <p:nvPr/>
        </p:nvCxnSpPr>
        <p:spPr>
          <a:xfrm>
            <a:off x="7921825" y="4112712"/>
            <a:ext cx="0" cy="267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4572000" y="4379957"/>
            <a:ext cx="2152010" cy="219982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cs typeface="Arial" panose="020B0604020202020204" pitchFamily="34" charset="0"/>
              </a:rPr>
              <a:t>Being informed about weight, nutrition and breastfeeding</a:t>
            </a:r>
          </a:p>
        </p:txBody>
      </p:sp>
      <p:sp>
        <p:nvSpPr>
          <p:cNvPr id="43" name="Rounded Rectangle 42"/>
          <p:cNvSpPr/>
          <p:nvPr/>
        </p:nvSpPr>
        <p:spPr>
          <a:xfrm>
            <a:off x="6899572" y="4379957"/>
            <a:ext cx="2044506" cy="219982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cs typeface="Arial" panose="020B0604020202020204" pitchFamily="34" charset="0"/>
              </a:rPr>
              <a:t>Normalising maintenance beyond six months</a:t>
            </a:r>
          </a:p>
        </p:txBody>
      </p:sp>
      <p:sp>
        <p:nvSpPr>
          <p:cNvPr id="5" name="Oval Callout 6">
            <a:extLst>
              <a:ext uri="{FF2B5EF4-FFF2-40B4-BE49-F238E27FC236}">
                <a16:creationId xmlns:a16="http://schemas.microsoft.com/office/drawing/2014/main" id="{924AD9BB-DB6F-5340-A99E-C02694D73BE9}"/>
              </a:ext>
            </a:extLst>
          </p:cNvPr>
          <p:cNvSpPr/>
          <p:nvPr/>
        </p:nvSpPr>
        <p:spPr>
          <a:xfrm>
            <a:off x="112621" y="2219838"/>
            <a:ext cx="4371120" cy="4036990"/>
          </a:xfrm>
          <a:prstGeom prst="wedgeEllipseCallout">
            <a:avLst>
              <a:gd name="adj1" fmla="val 51346"/>
              <a:gd name="adj2" fmla="val 40386"/>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i="1" dirty="0">
              <a:solidFill>
                <a:schemeClr val="tx1"/>
              </a:solidFill>
              <a:latin typeface="Arial" panose="020B0604020202020204" pitchFamily="34" charset="0"/>
              <a:cs typeface="Arial" panose="020B0604020202020204" pitchFamily="34" charset="0"/>
            </a:endParaRPr>
          </a:p>
          <a:p>
            <a:pPr algn="ctr"/>
            <a:r>
              <a:rPr lang="en-GB" sz="2000" i="1" dirty="0">
                <a:solidFill>
                  <a:schemeClr val="tx1"/>
                </a:solidFill>
                <a:latin typeface="Arial" panose="020B0604020202020204" pitchFamily="34" charset="0"/>
                <a:cs typeface="Arial" panose="020B0604020202020204" pitchFamily="34" charset="0"/>
              </a:rPr>
              <a:t>“All the literature and everything was all geared up for like six months isn’t it […] and then you’ve kind of done you’re bit, past six months you’re kind of getting the ‘how long are you </a:t>
            </a:r>
            <a:r>
              <a:rPr lang="en-GB" sz="2000" i="1" dirty="0" err="1">
                <a:solidFill>
                  <a:schemeClr val="tx1"/>
                </a:solidFill>
                <a:latin typeface="Arial" panose="020B0604020202020204" pitchFamily="34" charset="0"/>
                <a:cs typeface="Arial" panose="020B0604020202020204" pitchFamily="34" charset="0"/>
              </a:rPr>
              <a:t>gonna</a:t>
            </a:r>
            <a:r>
              <a:rPr lang="en-GB" sz="2000" i="1" dirty="0">
                <a:solidFill>
                  <a:schemeClr val="tx1"/>
                </a:solidFill>
                <a:latin typeface="Arial" panose="020B0604020202020204" pitchFamily="34" charset="0"/>
                <a:cs typeface="Arial" panose="020B0604020202020204" pitchFamily="34" charset="0"/>
              </a:rPr>
              <a:t> be feeding him for?’, after a year they’ve just realised you’re slightly weird” (Bethany)</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7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579296" cy="4320480"/>
          </a:xfrm>
        </p:spPr>
        <p:txBody>
          <a:bodyPr>
            <a:noAutofit/>
          </a:bodyPr>
          <a:lstStyle/>
          <a:p>
            <a:pPr lvl="0">
              <a:buClr>
                <a:srgbClr val="7030A0"/>
              </a:buClr>
            </a:pPr>
            <a:r>
              <a:rPr lang="en-GB" sz="2400" dirty="0">
                <a:solidFill>
                  <a:prstClr val="black"/>
                </a:solidFill>
                <a:latin typeface="Arial" panose="020B0604020202020204" pitchFamily="34" charset="0"/>
                <a:cs typeface="Arial" panose="020B0604020202020204" pitchFamily="34" charset="0"/>
              </a:rPr>
              <a:t>It is important we encourage women with a BMI ≥30kg/m</a:t>
            </a:r>
            <a:r>
              <a:rPr lang="en-GB" sz="2400" baseline="30000" dirty="0">
                <a:solidFill>
                  <a:prstClr val="black"/>
                </a:solidFill>
                <a:latin typeface="Arial" panose="020B0604020202020204" pitchFamily="34" charset="0"/>
                <a:cs typeface="Arial" panose="020B0604020202020204" pitchFamily="34" charset="0"/>
              </a:rPr>
              <a:t>2 </a:t>
            </a:r>
            <a:r>
              <a:rPr lang="en-GB" sz="2400" dirty="0">
                <a:solidFill>
                  <a:prstClr val="black"/>
                </a:solidFill>
                <a:latin typeface="Arial" panose="020B0604020202020204" pitchFamily="34" charset="0"/>
                <a:cs typeface="Arial" panose="020B0604020202020204" pitchFamily="34" charset="0"/>
              </a:rPr>
              <a:t>to breastfeed</a:t>
            </a:r>
          </a:p>
          <a:p>
            <a:pPr lvl="0">
              <a:buClr>
                <a:srgbClr val="7030A0"/>
              </a:buClr>
            </a:pPr>
            <a:r>
              <a:rPr lang="en-GB" sz="2400" dirty="0">
                <a:solidFill>
                  <a:prstClr val="black"/>
                </a:solidFill>
                <a:latin typeface="Arial" panose="020B0604020202020204" pitchFamily="34" charset="0"/>
                <a:cs typeface="Arial" panose="020B0604020202020204" pitchFamily="34" charset="0"/>
              </a:rPr>
              <a:t>These studies explain why these women are breastfeeding less, and what we can do to </a:t>
            </a:r>
            <a:r>
              <a:rPr lang="en-GB" sz="2400" dirty="0" smtClean="0">
                <a:solidFill>
                  <a:prstClr val="black"/>
                </a:solidFill>
                <a:latin typeface="Arial" panose="020B0604020202020204" pitchFamily="34" charset="0"/>
                <a:cs typeface="Arial" panose="020B0604020202020204" pitchFamily="34" charset="0"/>
              </a:rPr>
              <a:t>help</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Psychological factors influence breastfeeding behaviours </a:t>
            </a:r>
            <a:endParaRPr lang="en-GB" sz="2400" dirty="0">
              <a:latin typeface="Arial" panose="020B0604020202020204" pitchFamily="34" charset="0"/>
              <a:cs typeface="Arial" panose="020B0604020202020204" pitchFamily="34" charset="0"/>
            </a:endParaRPr>
          </a:p>
          <a:p>
            <a:pPr marL="109728" indent="0">
              <a:buNone/>
            </a:pPr>
            <a:endParaRPr lang="en-GB"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95536" y="332656"/>
            <a:ext cx="8229600" cy="1143000"/>
          </a:xfrm>
        </p:spPr>
        <p:txBody>
          <a:bodyPr/>
          <a:lstStyle/>
          <a:p>
            <a:r>
              <a:rPr lang="en-GB" b="1" dirty="0" smtClean="0">
                <a:latin typeface="Arial" panose="020B0604020202020204" pitchFamily="34" charset="0"/>
                <a:cs typeface="Arial" panose="020B0604020202020204" pitchFamily="34" charset="0"/>
              </a:rPr>
              <a:t>Implications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912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400" dirty="0" smtClean="0">
                <a:latin typeface="Arial" panose="020B0604020202020204" pitchFamily="34" charset="0"/>
                <a:cs typeface="Arial" panose="020B0604020202020204" pitchFamily="34" charset="0"/>
              </a:rPr>
              <a:t>Encourage women during pregnancy </a:t>
            </a:r>
            <a:r>
              <a:rPr lang="en-GB" sz="2400" dirty="0">
                <a:latin typeface="Arial" panose="020B0604020202020204" pitchFamily="34" charset="0"/>
                <a:cs typeface="Arial" panose="020B0604020202020204" pitchFamily="34" charset="0"/>
              </a:rPr>
              <a:t>to plan to </a:t>
            </a:r>
            <a:r>
              <a:rPr lang="en-GB" sz="2400" dirty="0" smtClean="0">
                <a:latin typeface="Arial" panose="020B0604020202020204" pitchFamily="34" charset="0"/>
                <a:cs typeface="Arial" panose="020B0604020202020204" pitchFamily="34" charset="0"/>
              </a:rPr>
              <a:t>breastfeed for </a:t>
            </a:r>
            <a:r>
              <a:rPr lang="en-GB" sz="2400" dirty="0">
                <a:latin typeface="Arial" panose="020B0604020202020204" pitchFamily="34" charset="0"/>
                <a:cs typeface="Arial" panose="020B0604020202020204" pitchFamily="34" charset="0"/>
              </a:rPr>
              <a:t>initially short durations, but to review and extend in line with the WHO </a:t>
            </a:r>
            <a:r>
              <a:rPr lang="en-GB" sz="2400" dirty="0" smtClean="0">
                <a:latin typeface="Arial" panose="020B0604020202020204" pitchFamily="34" charset="0"/>
                <a:cs typeface="Arial" panose="020B0604020202020204" pitchFamily="34" charset="0"/>
              </a:rPr>
              <a:t>recommendations</a:t>
            </a:r>
          </a:p>
          <a:p>
            <a:r>
              <a:rPr lang="en-GB" sz="2400" dirty="0" smtClean="0">
                <a:latin typeface="Arial" panose="020B0604020202020204" pitchFamily="34" charset="0"/>
                <a:cs typeface="Arial" panose="020B0604020202020204" pitchFamily="34" charset="0"/>
              </a:rPr>
              <a:t>Promote </a:t>
            </a:r>
            <a:r>
              <a:rPr lang="en-GB" sz="2400" dirty="0">
                <a:latin typeface="Arial" panose="020B0604020202020204" pitchFamily="34" charset="0"/>
                <a:cs typeface="Arial" panose="020B0604020202020204" pitchFamily="34" charset="0"/>
              </a:rPr>
              <a:t>benefits of breastfeeding only when accompanied by realistic information about breastfeeding </a:t>
            </a:r>
            <a:r>
              <a:rPr lang="en-GB" sz="2400" dirty="0" smtClean="0">
                <a:latin typeface="Arial" panose="020B0604020202020204" pitchFamily="34" charset="0"/>
                <a:cs typeface="Arial" panose="020B0604020202020204" pitchFamily="34" charset="0"/>
              </a:rPr>
              <a:t>experiences</a:t>
            </a:r>
          </a:p>
          <a:p>
            <a:r>
              <a:rPr lang="en-GB" sz="2400" dirty="0" smtClean="0">
                <a:latin typeface="Arial" panose="020B0604020202020204" pitchFamily="34" charset="0"/>
                <a:cs typeface="Arial" panose="020B0604020202020204" pitchFamily="34" charset="0"/>
              </a:rPr>
              <a:t>Inform </a:t>
            </a:r>
            <a:r>
              <a:rPr lang="en-GB" sz="2400" dirty="0">
                <a:latin typeface="Arial" panose="020B0604020202020204" pitchFamily="34" charset="0"/>
                <a:cs typeface="Arial" panose="020B0604020202020204" pitchFamily="34" charset="0"/>
              </a:rPr>
              <a:t>and support women to lose weight safely whilst </a:t>
            </a:r>
            <a:r>
              <a:rPr lang="en-GB" sz="2400" dirty="0" smtClean="0">
                <a:latin typeface="Arial" panose="020B0604020202020204" pitchFamily="34" charset="0"/>
                <a:cs typeface="Arial" panose="020B0604020202020204" pitchFamily="34" charset="0"/>
              </a:rPr>
              <a:t>breastfeeding</a:t>
            </a:r>
          </a:p>
          <a:p>
            <a:r>
              <a:rPr lang="en-GB" sz="2400" dirty="0" smtClean="0">
                <a:latin typeface="Arial" panose="020B0604020202020204" pitchFamily="34" charset="0"/>
                <a:cs typeface="Arial" panose="020B0604020202020204" pitchFamily="34" charset="0"/>
              </a:rPr>
              <a:t>Discuss </a:t>
            </a:r>
            <a:r>
              <a:rPr lang="en-GB" sz="2400" dirty="0">
                <a:latin typeface="Arial" panose="020B0604020202020204" pitchFamily="34" charset="0"/>
                <a:cs typeface="Arial" panose="020B0604020202020204" pitchFamily="34" charset="0"/>
              </a:rPr>
              <a:t>the benefits of attending breastfeeding support </a:t>
            </a:r>
            <a:r>
              <a:rPr lang="en-GB" sz="2400" dirty="0" smtClean="0">
                <a:latin typeface="Arial" panose="020B0604020202020204" pitchFamily="34" charset="0"/>
                <a:cs typeface="Arial" panose="020B0604020202020204" pitchFamily="34" charset="0"/>
              </a:rPr>
              <a:t>groups</a:t>
            </a:r>
          </a:p>
          <a:p>
            <a:r>
              <a:rPr lang="en-GB" sz="2400" dirty="0" smtClean="0">
                <a:latin typeface="Arial" panose="020B0604020202020204" pitchFamily="34" charset="0"/>
                <a:cs typeface="Arial" panose="020B0604020202020204" pitchFamily="34" charset="0"/>
              </a:rPr>
              <a:t>Help women regain control over their decisions</a:t>
            </a:r>
          </a:p>
          <a:p>
            <a:pPr marL="109728" indent="0">
              <a:buNone/>
            </a:pPr>
            <a:endParaRPr lang="en-GB" sz="2800" dirty="0"/>
          </a:p>
        </p:txBody>
      </p:sp>
      <p:sp>
        <p:nvSpPr>
          <p:cNvPr id="3" name="Title 2"/>
          <p:cNvSpPr>
            <a:spLocks noGrp="1"/>
          </p:cNvSpPr>
          <p:nvPr>
            <p:ph type="title"/>
          </p:nvPr>
        </p:nvSpPr>
        <p:spPr/>
        <p:txBody>
          <a:bodyPr>
            <a:normAutofit fontScale="90000"/>
          </a:bodyPr>
          <a:lstStyle/>
          <a:p>
            <a:r>
              <a:rPr lang="en-GB" dirty="0" smtClean="0"/>
              <a:t>What Health Professionals can do</a:t>
            </a:r>
            <a:endParaRPr lang="en-GB" dirty="0"/>
          </a:p>
        </p:txBody>
      </p:sp>
    </p:spTree>
    <p:extLst>
      <p:ext uri="{BB962C8B-B14F-4D97-AF65-F5344CB8AC3E}">
        <p14:creationId xmlns:p14="http://schemas.microsoft.com/office/powerpoint/2010/main" val="12269795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424936" cy="4624545"/>
          </a:xfrm>
        </p:spPr>
        <p:txBody>
          <a:bodyPr>
            <a:normAutofit/>
          </a:bodyPr>
          <a:lstStyle/>
          <a:p>
            <a:r>
              <a:rPr lang="en-GB" sz="3600" dirty="0" smtClean="0">
                <a:solidFill>
                  <a:srgbClr val="9900CC"/>
                </a:solidFill>
                <a:latin typeface="Arial" panose="020B0604020202020204" pitchFamily="34" charset="0"/>
                <a:cs typeface="Arial" panose="020B0604020202020204" pitchFamily="34" charset="0"/>
              </a:rPr>
              <a:t>Need for evidence-based intervention:</a:t>
            </a:r>
          </a:p>
          <a:p>
            <a:pPr lvl="1"/>
            <a:r>
              <a:rPr lang="en-GB" sz="3200" dirty="0" smtClean="0">
                <a:latin typeface="Arial" panose="020B0604020202020204" pitchFamily="34" charset="0"/>
                <a:cs typeface="Arial" panose="020B0604020202020204" pitchFamily="34" charset="0"/>
              </a:rPr>
              <a:t>¾ previous interventions trialled are unsuccessful</a:t>
            </a:r>
          </a:p>
          <a:p>
            <a:pPr lvl="1"/>
            <a:r>
              <a:rPr lang="en-GB" sz="3200" dirty="0" smtClean="0">
                <a:latin typeface="Arial" panose="020B0604020202020204" pitchFamily="34" charset="0"/>
                <a:cs typeface="Arial" panose="020B0604020202020204" pitchFamily="34" charset="0"/>
              </a:rPr>
              <a:t>Methodologically limited</a:t>
            </a:r>
          </a:p>
          <a:p>
            <a:pPr lvl="1"/>
            <a:r>
              <a:rPr lang="en-GB" sz="3200" dirty="0" smtClean="0">
                <a:latin typeface="Arial" panose="020B0604020202020204" pitchFamily="34" charset="0"/>
                <a:cs typeface="Arial" panose="020B0604020202020204" pitchFamily="34" charset="0"/>
              </a:rPr>
              <a:t>Not theoretically informed</a:t>
            </a:r>
          </a:p>
          <a:p>
            <a:pPr lvl="1"/>
            <a:r>
              <a:rPr lang="en-GB" sz="3200" dirty="0" smtClean="0">
                <a:latin typeface="Arial" panose="020B0604020202020204" pitchFamily="34" charset="0"/>
                <a:cs typeface="Arial" panose="020B0604020202020204" pitchFamily="34" charset="0"/>
              </a:rPr>
              <a:t>No psychological interventions</a:t>
            </a:r>
          </a:p>
          <a:p>
            <a:pPr marL="0" indent="0">
              <a:buNone/>
            </a:pPr>
            <a:endParaRPr lang="en-GB" sz="3600"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23528" y="116632"/>
            <a:ext cx="8229600" cy="1143000"/>
          </a:xfrm>
        </p:spPr>
        <p:txBody>
          <a:bodyPr>
            <a:normAutofit/>
          </a:bodyPr>
          <a:lstStyle/>
          <a:p>
            <a:r>
              <a:rPr lang="en-GB" sz="4000" b="1" dirty="0" smtClean="0">
                <a:latin typeface="Arial" panose="020B0604020202020204" pitchFamily="34" charset="0"/>
                <a:cs typeface="Arial" panose="020B0604020202020204" pitchFamily="34" charset="0"/>
              </a:rPr>
              <a:t>Implications</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308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688084" cy="5256584"/>
          </a:xfrm>
        </p:spPr>
        <p:txBody>
          <a:bodyPr>
            <a:normAutofit/>
          </a:bodyPr>
          <a:lstStyle/>
          <a:p>
            <a:r>
              <a:rPr lang="en-GB" sz="2400" dirty="0" smtClean="0">
                <a:latin typeface="Arial" panose="020B0604020202020204" pitchFamily="34" charset="0"/>
                <a:cs typeface="Arial" panose="020B0604020202020204" pitchFamily="34" charset="0"/>
              </a:rPr>
              <a:t>Built on :</a:t>
            </a:r>
          </a:p>
          <a:p>
            <a:pPr lvl="1"/>
            <a:r>
              <a:rPr lang="en-GB" sz="2400" dirty="0" smtClean="0">
                <a:latin typeface="Arial" panose="020B0604020202020204" pitchFamily="34" charset="0"/>
                <a:cs typeface="Arial" panose="020B0604020202020204" pitchFamily="34" charset="0"/>
              </a:rPr>
              <a:t>Women feeling </a:t>
            </a:r>
            <a:r>
              <a:rPr lang="en-GB" sz="2400" dirty="0">
                <a:latin typeface="Arial" panose="020B0604020202020204" pitchFamily="34" charset="0"/>
                <a:cs typeface="Arial" panose="020B0604020202020204" pitchFamily="34" charset="0"/>
              </a:rPr>
              <a:t>in control of their breastfeeding </a:t>
            </a:r>
            <a:r>
              <a:rPr lang="en-GB" sz="2400" dirty="0" smtClean="0">
                <a:latin typeface="Arial" panose="020B0604020202020204" pitchFamily="34" charset="0"/>
                <a:cs typeface="Arial" panose="020B0604020202020204" pitchFamily="34" charset="0"/>
              </a:rPr>
              <a:t>behaviours, particularly </a:t>
            </a:r>
            <a:r>
              <a:rPr lang="en-GB" sz="2400" dirty="0">
                <a:latin typeface="Arial" panose="020B0604020202020204" pitchFamily="34" charset="0"/>
                <a:cs typeface="Arial" panose="020B0604020202020204" pitchFamily="34" charset="0"/>
              </a:rPr>
              <a:t>when ‘high </a:t>
            </a:r>
            <a:r>
              <a:rPr lang="en-GB" sz="2400" dirty="0" smtClean="0">
                <a:latin typeface="Arial" panose="020B0604020202020204" pitchFamily="34" charset="0"/>
                <a:cs typeface="Arial" panose="020B0604020202020204" pitchFamily="34" charset="0"/>
              </a:rPr>
              <a:t>risk’</a:t>
            </a:r>
          </a:p>
          <a:p>
            <a:pPr lvl="1"/>
            <a:r>
              <a:rPr lang="en-GB" sz="2400" dirty="0" smtClean="0">
                <a:latin typeface="Arial" panose="020B0604020202020204" pitchFamily="34" charset="0"/>
                <a:cs typeface="Arial" panose="020B0604020202020204" pitchFamily="34" charset="0"/>
              </a:rPr>
              <a:t>Increasing </a:t>
            </a:r>
            <a:r>
              <a:rPr lang="en-GB" sz="2400" dirty="0">
                <a:latin typeface="Arial" panose="020B0604020202020204" pitchFamily="34" charset="0"/>
                <a:cs typeface="Arial" panose="020B0604020202020204" pitchFamily="34" charset="0"/>
              </a:rPr>
              <a:t>realistic </a:t>
            </a:r>
            <a:r>
              <a:rPr lang="en-GB" sz="2400" dirty="0" smtClean="0">
                <a:latin typeface="Arial" panose="020B0604020202020204" pitchFamily="34" charset="0"/>
                <a:cs typeface="Arial" panose="020B0604020202020204" pitchFamily="34" charset="0"/>
              </a:rPr>
              <a:t>expectations</a:t>
            </a:r>
          </a:p>
          <a:p>
            <a:pPr lvl="1"/>
            <a:r>
              <a:rPr lang="en-GB" sz="2400" dirty="0" smtClean="0">
                <a:latin typeface="Arial" panose="020B0604020202020204" pitchFamily="34" charset="0"/>
                <a:cs typeface="Arial" panose="020B0604020202020204" pitchFamily="34" charset="0"/>
              </a:rPr>
              <a:t>Aligning health professional training with women’s needs</a:t>
            </a:r>
          </a:p>
          <a:p>
            <a:pPr lvl="1"/>
            <a:r>
              <a:rPr lang="en-GB" sz="2400" dirty="0" smtClean="0">
                <a:latin typeface="Arial" panose="020B0604020202020204" pitchFamily="34" charset="0"/>
                <a:cs typeface="Arial" panose="020B0604020202020204" pitchFamily="34" charset="0"/>
              </a:rPr>
              <a:t>Raising awareness of importance of </a:t>
            </a:r>
            <a:r>
              <a:rPr lang="en-GB" sz="2400" dirty="0">
                <a:latin typeface="Arial" panose="020B0604020202020204" pitchFamily="34" charset="0"/>
                <a:cs typeface="Arial" panose="020B0604020202020204" pitchFamily="34" charset="0"/>
              </a:rPr>
              <a:t>confidence/body </a:t>
            </a:r>
            <a:r>
              <a:rPr lang="en-GB" sz="2400" dirty="0" smtClean="0">
                <a:latin typeface="Arial" panose="020B0604020202020204" pitchFamily="34" charset="0"/>
                <a:cs typeface="Arial" panose="020B0604020202020204" pitchFamily="34" charset="0"/>
              </a:rPr>
              <a:t>image</a:t>
            </a:r>
          </a:p>
          <a:p>
            <a:pPr lvl="1"/>
            <a:endParaRPr lang="en-GB" sz="2400" dirty="0">
              <a:latin typeface="Arial" panose="020B0604020202020204" pitchFamily="34" charset="0"/>
              <a:cs typeface="Arial" panose="020B0604020202020204" pitchFamily="34" charset="0"/>
            </a:endParaRPr>
          </a:p>
          <a:p>
            <a:pPr>
              <a:buClr>
                <a:schemeClr val="tx1"/>
              </a:buClr>
            </a:pPr>
            <a:r>
              <a:rPr lang="en-GB" sz="2400" dirty="0" smtClean="0">
                <a:latin typeface="Arial" panose="020B0604020202020204" pitchFamily="34" charset="0"/>
                <a:cs typeface="Arial" panose="020B0604020202020204" pitchFamily="34" charset="0"/>
              </a:rPr>
              <a:t>Designing </a:t>
            </a:r>
            <a:r>
              <a:rPr lang="en-GB" sz="2400" dirty="0">
                <a:latin typeface="Arial" panose="020B0604020202020204" pitchFamily="34" charset="0"/>
                <a:cs typeface="Arial" panose="020B0604020202020204" pitchFamily="34" charset="0"/>
              </a:rPr>
              <a:t>an intervention to support intention and maintenance </a:t>
            </a:r>
          </a:p>
        </p:txBody>
      </p:sp>
      <p:sp>
        <p:nvSpPr>
          <p:cNvPr id="2" name="Title 1"/>
          <p:cNvSpPr>
            <a:spLocks noGrp="1"/>
          </p:cNvSpPr>
          <p:nvPr>
            <p:ph type="title"/>
          </p:nvPr>
        </p:nvSpPr>
        <p:spPr>
          <a:xfrm>
            <a:off x="2987824" y="188641"/>
            <a:ext cx="3263292" cy="864096"/>
          </a:xfrm>
        </p:spPr>
        <p:txBody>
          <a:bodyPr>
            <a:normAutofit/>
          </a:bodyPr>
          <a:lstStyle/>
          <a:p>
            <a:r>
              <a:rPr lang="en-GB" b="1" dirty="0" smtClean="0">
                <a:latin typeface="Arial" panose="020B0604020202020204" pitchFamily="34" charset="0"/>
                <a:cs typeface="Arial" panose="020B0604020202020204" pitchFamily="34" charset="0"/>
              </a:rPr>
              <a:t>Intervention</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347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72BEAA-0FE5-774A-A654-5D689E0D64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844824"/>
            <a:ext cx="2600391" cy="3681918"/>
          </a:xfrm>
        </p:spPr>
      </p:pic>
      <p:sp>
        <p:nvSpPr>
          <p:cNvPr id="2" name="Title 1"/>
          <p:cNvSpPr>
            <a:spLocks noGrp="1"/>
          </p:cNvSpPr>
          <p:nvPr>
            <p:ph type="title"/>
          </p:nvPr>
        </p:nvSpPr>
        <p:spPr>
          <a:xfrm>
            <a:off x="306977" y="260648"/>
            <a:ext cx="8363272" cy="1351745"/>
          </a:xfrm>
        </p:spPr>
        <p:txBody>
          <a:bodyPr>
            <a:normAutofit/>
          </a:bodyPr>
          <a:lstStyle/>
          <a:p>
            <a:r>
              <a:rPr lang="en-GB" sz="3200" b="1" dirty="0">
                <a:latin typeface="Arial" panose="020B0604020202020204" pitchFamily="34" charset="0"/>
                <a:cs typeface="Arial" panose="020B0604020202020204" pitchFamily="34" charset="0"/>
              </a:rPr>
              <a:t>Intervention to support breastfeeding in women with a BMI ≥30kg/m</a:t>
            </a:r>
            <a:r>
              <a:rPr lang="en-GB" sz="3200" b="1" baseline="30000" dirty="0">
                <a:latin typeface="Arial" panose="020B0604020202020204" pitchFamily="34" charset="0"/>
                <a:cs typeface="Arial" panose="020B0604020202020204" pitchFamily="34" charset="0"/>
              </a:rPr>
              <a:t>2 </a:t>
            </a:r>
          </a:p>
        </p:txBody>
      </p:sp>
      <p:pic>
        <p:nvPicPr>
          <p:cNvPr id="7" name="Picture 6">
            <a:extLst>
              <a:ext uri="{FF2B5EF4-FFF2-40B4-BE49-F238E27FC236}">
                <a16:creationId xmlns:a16="http://schemas.microsoft.com/office/drawing/2014/main" id="{72700C0F-10B3-2541-9922-6C52039E3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900" y="1844824"/>
            <a:ext cx="2801063" cy="4010471"/>
          </a:xfrm>
          <a:prstGeom prst="rect">
            <a:avLst/>
          </a:prstGeom>
        </p:spPr>
      </p:pic>
      <p:pic>
        <p:nvPicPr>
          <p:cNvPr id="9" name="Picture 8">
            <a:extLst>
              <a:ext uri="{FF2B5EF4-FFF2-40B4-BE49-F238E27FC236}">
                <a16:creationId xmlns:a16="http://schemas.microsoft.com/office/drawing/2014/main" id="{4A6FE641-8B44-014D-A8E9-A5F931C4D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533" y="1844824"/>
            <a:ext cx="2783456" cy="3982579"/>
          </a:xfrm>
          <a:prstGeom prst="rect">
            <a:avLst/>
          </a:prstGeom>
        </p:spPr>
      </p:pic>
    </p:spTree>
    <p:extLst>
      <p:ext uri="{BB962C8B-B14F-4D97-AF65-F5344CB8AC3E}">
        <p14:creationId xmlns:p14="http://schemas.microsoft.com/office/powerpoint/2010/main" val="4791156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525963"/>
          </a:xfrm>
        </p:spPr>
        <p:txBody>
          <a:bodyPr>
            <a:normAutofit fontScale="92500"/>
          </a:bodyPr>
          <a:lstStyle/>
          <a:p>
            <a:r>
              <a:rPr lang="en-GB" dirty="0" smtClean="0"/>
              <a:t>The </a:t>
            </a:r>
            <a:r>
              <a:rPr lang="en-GB" dirty="0"/>
              <a:t>workbook were based upon the Integrated Change Model. </a:t>
            </a:r>
            <a:endParaRPr lang="en-GB" dirty="0" smtClean="0"/>
          </a:p>
          <a:p>
            <a:r>
              <a:rPr lang="en-GB" dirty="0" smtClean="0"/>
              <a:t>This </a:t>
            </a:r>
            <a:r>
              <a:rPr lang="en-GB" dirty="0"/>
              <a:t>model states that the primary determinant of a person’s behaviour is their intention to perform the behaviour, but that this can be influenced by ability factors </a:t>
            </a:r>
            <a:r>
              <a:rPr lang="en-GB" dirty="0" smtClean="0"/>
              <a:t>and </a:t>
            </a:r>
            <a:r>
              <a:rPr lang="en-GB" dirty="0"/>
              <a:t>barriers </a:t>
            </a:r>
            <a:r>
              <a:rPr lang="en-GB" dirty="0" smtClean="0"/>
              <a:t>that </a:t>
            </a:r>
            <a:r>
              <a:rPr lang="en-GB" dirty="0"/>
              <a:t>get in the way of a person performing a behaviour</a:t>
            </a:r>
            <a:r>
              <a:rPr lang="en-GB" dirty="0" smtClean="0"/>
              <a:t>.</a:t>
            </a:r>
          </a:p>
          <a:p>
            <a:r>
              <a:rPr lang="en-GB" dirty="0" smtClean="0"/>
              <a:t>For </a:t>
            </a:r>
            <a:r>
              <a:rPr lang="en-GB" dirty="0"/>
              <a:t>someone who intends to perform a behaviour, if their ability factors are high, and the barriers are low, they are more likely to perform the behaviour. </a:t>
            </a:r>
          </a:p>
        </p:txBody>
      </p:sp>
      <p:sp>
        <p:nvSpPr>
          <p:cNvPr id="3" name="Title 2"/>
          <p:cNvSpPr>
            <a:spLocks noGrp="1"/>
          </p:cNvSpPr>
          <p:nvPr>
            <p:ph type="title"/>
          </p:nvPr>
        </p:nvSpPr>
        <p:spPr/>
        <p:txBody>
          <a:bodyPr/>
          <a:lstStyle/>
          <a:p>
            <a:r>
              <a:rPr lang="en-GB" dirty="0" smtClean="0"/>
              <a:t>Theory</a:t>
            </a:r>
            <a:endParaRPr lang="en-GB" dirty="0"/>
          </a:p>
        </p:txBody>
      </p:sp>
    </p:spTree>
    <p:extLst>
      <p:ext uri="{BB962C8B-B14F-4D97-AF65-F5344CB8AC3E}">
        <p14:creationId xmlns:p14="http://schemas.microsoft.com/office/powerpoint/2010/main" val="939702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848" y="1586514"/>
            <a:ext cx="8872640" cy="465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GB" dirty="0" smtClean="0"/>
              <a:t>Breastfeeding Rates </a:t>
            </a:r>
            <a:endParaRPr lang="en-GB" dirty="0"/>
          </a:p>
        </p:txBody>
      </p:sp>
    </p:spTree>
    <p:extLst>
      <p:ext uri="{BB962C8B-B14F-4D97-AF65-F5344CB8AC3E}">
        <p14:creationId xmlns:p14="http://schemas.microsoft.com/office/powerpoint/2010/main" val="2169622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404664"/>
            <a:ext cx="4521185" cy="57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711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18426"/>
            <a:ext cx="4968552" cy="651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387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Yes and No</a:t>
            </a:r>
          </a:p>
          <a:p>
            <a:pPr marL="109728" indent="0">
              <a:buNone/>
            </a:pPr>
            <a:endParaRPr lang="en-GB" dirty="0" smtClean="0"/>
          </a:p>
          <a:p>
            <a:r>
              <a:rPr lang="en-GB" dirty="0" smtClean="0"/>
              <a:t>No, we do not need to prove that breastfeeding is better</a:t>
            </a:r>
          </a:p>
          <a:p>
            <a:r>
              <a:rPr lang="en-GB" dirty="0" smtClean="0"/>
              <a:t>Yes, we do need to find the best ways to support women to achieve their individual breastfeeding goals</a:t>
            </a:r>
          </a:p>
          <a:p>
            <a:pPr lvl="1"/>
            <a:r>
              <a:rPr lang="en-GB" dirty="0" smtClean="0"/>
              <a:t>Properly informed</a:t>
            </a:r>
          </a:p>
          <a:p>
            <a:pPr lvl="1"/>
            <a:r>
              <a:rPr lang="en-GB" dirty="0" smtClean="0"/>
              <a:t>Rigorously designed</a:t>
            </a:r>
            <a:endParaRPr lang="en-GB" dirty="0"/>
          </a:p>
        </p:txBody>
      </p:sp>
      <p:sp>
        <p:nvSpPr>
          <p:cNvPr id="3" name="Title 2"/>
          <p:cNvSpPr>
            <a:spLocks noGrp="1"/>
          </p:cNvSpPr>
          <p:nvPr>
            <p:ph type="title"/>
          </p:nvPr>
        </p:nvSpPr>
        <p:spPr/>
        <p:txBody>
          <a:bodyPr/>
          <a:lstStyle/>
          <a:p>
            <a:r>
              <a:rPr lang="en-GB" dirty="0" smtClean="0"/>
              <a:t>Do we need evidence?</a:t>
            </a:r>
            <a:endParaRPr lang="en-GB" dirty="0"/>
          </a:p>
        </p:txBody>
      </p:sp>
    </p:spTree>
    <p:extLst>
      <p:ext uri="{BB962C8B-B14F-4D97-AF65-F5344CB8AC3E}">
        <p14:creationId xmlns:p14="http://schemas.microsoft.com/office/powerpoint/2010/main" val="1999132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785"/>
          <a:stretch/>
        </p:blipFill>
        <p:spPr bwMode="auto">
          <a:xfrm>
            <a:off x="539552" y="692696"/>
            <a:ext cx="7584671" cy="519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528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81328"/>
            <a:ext cx="4546848" cy="4525963"/>
          </a:xfrm>
        </p:spPr>
        <p:txBody>
          <a:bodyPr>
            <a:normAutofit/>
          </a:bodyPr>
          <a:lstStyle/>
          <a:p>
            <a:pPr lvl="0">
              <a:buClr>
                <a:srgbClr val="7030A0"/>
              </a:buClr>
            </a:pPr>
            <a:r>
              <a:rPr lang="en-GB" sz="2700" dirty="0">
                <a:solidFill>
                  <a:prstClr val="black"/>
                </a:solidFill>
              </a:rPr>
              <a:t>78 million babies </a:t>
            </a:r>
            <a:r>
              <a:rPr lang="en-GB" sz="2700" dirty="0" smtClean="0">
                <a:solidFill>
                  <a:prstClr val="black"/>
                </a:solidFill>
              </a:rPr>
              <a:t>globally (3 in 5) are </a:t>
            </a:r>
            <a:r>
              <a:rPr lang="en-GB" sz="2700" dirty="0">
                <a:solidFill>
                  <a:prstClr val="black"/>
                </a:solidFill>
              </a:rPr>
              <a:t>not breastfed within the first hour of </a:t>
            </a:r>
            <a:r>
              <a:rPr lang="en-GB" sz="2700" dirty="0" smtClean="0">
                <a:solidFill>
                  <a:prstClr val="black"/>
                </a:solidFill>
              </a:rPr>
              <a:t>life</a:t>
            </a:r>
          </a:p>
          <a:p>
            <a:pPr lvl="0">
              <a:buClr>
                <a:srgbClr val="7030A0"/>
              </a:buClr>
            </a:pPr>
            <a:r>
              <a:rPr lang="en-GB" sz="2700" dirty="0" smtClean="0">
                <a:solidFill>
                  <a:prstClr val="black"/>
                </a:solidFill>
              </a:rPr>
              <a:t>Puts </a:t>
            </a:r>
            <a:r>
              <a:rPr lang="en-GB" sz="2700" dirty="0">
                <a:solidFill>
                  <a:prstClr val="black"/>
                </a:solidFill>
              </a:rPr>
              <a:t>them at higher risk of death and disease and </a:t>
            </a:r>
            <a:r>
              <a:rPr lang="en-GB" sz="2700" dirty="0" smtClean="0">
                <a:solidFill>
                  <a:prstClr val="black"/>
                </a:solidFill>
              </a:rPr>
              <a:t>makes </a:t>
            </a:r>
            <a:r>
              <a:rPr lang="en-GB" sz="2700" dirty="0">
                <a:solidFill>
                  <a:prstClr val="black"/>
                </a:solidFill>
              </a:rPr>
              <a:t>them less likely to continue breastfeeding.</a:t>
            </a:r>
          </a:p>
          <a:p>
            <a:endParaRPr lang="en-GB"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48064" y="1412776"/>
            <a:ext cx="3214323"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GB" dirty="0" smtClean="0"/>
              <a:t>Global situation</a:t>
            </a:r>
            <a:endParaRPr lang="en-GB" dirty="0"/>
          </a:p>
        </p:txBody>
      </p:sp>
    </p:spTree>
    <p:extLst>
      <p:ext uri="{BB962C8B-B14F-4D97-AF65-F5344CB8AC3E}">
        <p14:creationId xmlns:p14="http://schemas.microsoft.com/office/powerpoint/2010/main" val="61508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826712" cy="553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62829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60% of babies are breastfeeding on discharge</a:t>
            </a:r>
          </a:p>
          <a:p>
            <a:r>
              <a:rPr lang="en-GB" dirty="0" smtClean="0"/>
              <a:t>49.5% exclusively feeding</a:t>
            </a:r>
          </a:p>
          <a:p>
            <a:pPr marL="393192" lvl="1" indent="0">
              <a:buNone/>
            </a:pPr>
            <a:r>
              <a:rPr lang="en-GB" dirty="0" smtClean="0"/>
              <a:t>[2016 </a:t>
            </a:r>
            <a:r>
              <a:rPr lang="en-GB" dirty="0"/>
              <a:t>Perinatal Statistic </a:t>
            </a:r>
            <a:r>
              <a:rPr lang="en-GB" dirty="0" smtClean="0"/>
              <a:t>report] </a:t>
            </a:r>
            <a:r>
              <a:rPr lang="en-GB" dirty="0"/>
              <a:t> </a:t>
            </a:r>
            <a:endParaRPr lang="en-GB" dirty="0" smtClean="0"/>
          </a:p>
          <a:p>
            <a:pPr marL="393192" lvl="1" indent="0">
              <a:buNone/>
            </a:pPr>
            <a:endParaRPr lang="en-GB" dirty="0" smtClean="0"/>
          </a:p>
          <a:p>
            <a:r>
              <a:rPr lang="en-GB" dirty="0" smtClean="0"/>
              <a:t>10.5% </a:t>
            </a:r>
            <a:r>
              <a:rPr lang="en-GB" dirty="0"/>
              <a:t>of </a:t>
            </a:r>
            <a:r>
              <a:rPr lang="en-GB" dirty="0" smtClean="0"/>
              <a:t>mothers </a:t>
            </a:r>
            <a:r>
              <a:rPr lang="en-GB" dirty="0"/>
              <a:t>breastfeed exclusively for more than six </a:t>
            </a:r>
            <a:r>
              <a:rPr lang="en-GB" dirty="0" smtClean="0"/>
              <a:t>months </a:t>
            </a:r>
          </a:p>
          <a:p>
            <a:r>
              <a:rPr lang="en-GB" dirty="0" smtClean="0"/>
              <a:t>37.7% </a:t>
            </a:r>
            <a:r>
              <a:rPr lang="en-GB" dirty="0"/>
              <a:t>for less than six </a:t>
            </a:r>
            <a:r>
              <a:rPr lang="en-GB" dirty="0" smtClean="0"/>
              <a:t>months</a:t>
            </a:r>
          </a:p>
          <a:p>
            <a:r>
              <a:rPr lang="en-GB" dirty="0" smtClean="0"/>
              <a:t>50.1% </a:t>
            </a:r>
            <a:r>
              <a:rPr lang="en-GB" dirty="0"/>
              <a:t>said they had never done </a:t>
            </a:r>
            <a:r>
              <a:rPr lang="en-GB" dirty="0" smtClean="0"/>
              <a:t>it</a:t>
            </a:r>
          </a:p>
          <a:p>
            <a:pPr lvl="1"/>
            <a:r>
              <a:rPr lang="en-GB" dirty="0"/>
              <a:t>[</a:t>
            </a:r>
            <a:r>
              <a:rPr lang="en-GB" dirty="0" err="1" smtClean="0"/>
              <a:t>Rito</a:t>
            </a:r>
            <a:r>
              <a:rPr lang="en-GB" dirty="0" smtClean="0"/>
              <a:t> </a:t>
            </a:r>
            <a:r>
              <a:rPr lang="en-GB" dirty="0"/>
              <a:t>A, et al. </a:t>
            </a:r>
            <a:r>
              <a:rPr lang="en-GB" dirty="0" smtClean="0"/>
              <a:t>2019 Obesity Facts, in Press ]</a:t>
            </a:r>
            <a:endParaRPr lang="en-GB" dirty="0"/>
          </a:p>
        </p:txBody>
      </p:sp>
      <p:sp>
        <p:nvSpPr>
          <p:cNvPr id="3" name="Title 2"/>
          <p:cNvSpPr>
            <a:spLocks noGrp="1"/>
          </p:cNvSpPr>
          <p:nvPr>
            <p:ph type="title"/>
          </p:nvPr>
        </p:nvSpPr>
        <p:spPr/>
        <p:txBody>
          <a:bodyPr/>
          <a:lstStyle/>
          <a:p>
            <a:r>
              <a:rPr lang="en-GB" dirty="0" smtClean="0"/>
              <a:t>Ireland </a:t>
            </a:r>
            <a:endParaRPr lang="en-GB" dirty="0"/>
          </a:p>
        </p:txBody>
      </p:sp>
    </p:spTree>
    <p:extLst>
      <p:ext uri="{BB962C8B-B14F-4D97-AF65-F5344CB8AC3E}">
        <p14:creationId xmlns:p14="http://schemas.microsoft.com/office/powerpoint/2010/main" val="3721991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620688"/>
            <a:ext cx="8307953" cy="495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3563888" y="476672"/>
            <a:ext cx="720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107" y="6120951"/>
            <a:ext cx="7416824" cy="523220"/>
          </a:xfrm>
          <a:prstGeom prst="rect">
            <a:avLst/>
          </a:prstGeom>
          <a:noFill/>
        </p:spPr>
        <p:txBody>
          <a:bodyPr wrap="square" rtlCol="0">
            <a:spAutoFit/>
          </a:bodyPr>
          <a:lstStyle/>
          <a:p>
            <a:pPr lvl="1"/>
            <a:r>
              <a:rPr lang="en-GB" sz="1400" dirty="0" smtClean="0"/>
              <a:t>The </a:t>
            </a:r>
            <a:r>
              <a:rPr lang="en-GB" sz="1400" dirty="0"/>
              <a:t>WHO European Childhood Obesity Surveillance Initiative: COSI 2015/2017. Obesity Facts (In Press). </a:t>
            </a:r>
          </a:p>
        </p:txBody>
      </p:sp>
    </p:spTree>
    <p:extLst>
      <p:ext uri="{BB962C8B-B14F-4D97-AF65-F5344CB8AC3E}">
        <p14:creationId xmlns:p14="http://schemas.microsoft.com/office/powerpoint/2010/main" val="232390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424456"/>
      </a:dk2>
      <a:lt2>
        <a:srgbClr val="DEDEDE"/>
      </a:lt2>
      <a:accent1>
        <a:srgbClr val="7030A0"/>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4153</TotalTime>
  <Words>1815</Words>
  <Application>Microsoft Office PowerPoint</Application>
  <PresentationFormat>On-screen Show (4:3)</PresentationFormat>
  <Paragraphs>285</Paragraphs>
  <Slides>53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Lucida Sans Unicode</vt:lpstr>
      <vt:lpstr>Verdana</vt:lpstr>
      <vt:lpstr>Wingdings 2</vt:lpstr>
      <vt:lpstr>Wingdings 3</vt:lpstr>
      <vt:lpstr>Concourse</vt:lpstr>
      <vt:lpstr>Synthesising the evidence to support breastfeeding practice</vt:lpstr>
      <vt:lpstr>Do we need evidence?</vt:lpstr>
      <vt:lpstr>Do we need evidence?</vt:lpstr>
      <vt:lpstr>Like riding a bike</vt:lpstr>
      <vt:lpstr>Breastfeeding Rates </vt:lpstr>
      <vt:lpstr>Global situation</vt:lpstr>
      <vt:lpstr>PowerPoint Presentation</vt:lpstr>
      <vt:lpstr>Ireland </vt:lpstr>
      <vt:lpstr>PowerPoint Presentation</vt:lpstr>
      <vt:lpstr>PowerPoint Presentation</vt:lpstr>
      <vt:lpstr>Why are rates so bad?</vt:lpstr>
      <vt:lpstr>Cochrane</vt:lpstr>
      <vt:lpstr>What Evidence counts?</vt:lpstr>
      <vt:lpstr>How do we apply the evidence?</vt:lpstr>
      <vt:lpstr>PowerPoint Presentation</vt:lpstr>
      <vt:lpstr>PowerPoint Presentation</vt:lpstr>
      <vt:lpstr>PowerPoint Presentation</vt:lpstr>
      <vt:lpstr>PowerPoint Presentation</vt:lpstr>
      <vt:lpstr>The Advert</vt:lpstr>
      <vt:lpstr>Breastfeeding in women with a BMI ≥30kg/m2</vt:lpstr>
      <vt:lpstr>Background</vt:lpstr>
      <vt:lpstr>Programme of work</vt:lpstr>
      <vt:lpstr>PPI and stakeholders</vt:lpstr>
      <vt:lpstr>Systematic Review  Published Obesity Reviews (2018)</vt:lpstr>
      <vt:lpstr>Implications</vt:lpstr>
      <vt:lpstr>Meta-Synthesis</vt:lpstr>
      <vt:lpstr>What are the perceptions and experiences of women with a BMI ≥30kg/m2  who breastfeed?</vt:lpstr>
      <vt:lpstr>Findings</vt:lpstr>
      <vt:lpstr>Findings</vt:lpstr>
      <vt:lpstr>Findings</vt:lpstr>
      <vt:lpstr>Findings</vt:lpstr>
      <vt:lpstr>Findings</vt:lpstr>
      <vt:lpstr>Findings</vt:lpstr>
      <vt:lpstr>Implications</vt:lpstr>
      <vt:lpstr>Implications</vt:lpstr>
      <vt:lpstr>Secondary Analysis</vt:lpstr>
      <vt:lpstr>Secondary Analysis</vt:lpstr>
      <vt:lpstr>Secondary Analysis</vt:lpstr>
      <vt:lpstr>Secondary Analysis</vt:lpstr>
      <vt:lpstr>Secondary Analysis</vt:lpstr>
      <vt:lpstr>Interview study</vt:lpstr>
      <vt:lpstr>What can we learn from women with a BMI ≥30kg/m2 who have breastfed and/or are currently breastfeeding?</vt:lpstr>
      <vt:lpstr>What can we learn from  women with a BMI ≥30kg/m2 who have successfully breastfed and/or are currently breastfeeding?</vt:lpstr>
      <vt:lpstr>Implications</vt:lpstr>
      <vt:lpstr>What Health Professionals can do</vt:lpstr>
      <vt:lpstr>Implications</vt:lpstr>
      <vt:lpstr>Intervention</vt:lpstr>
      <vt:lpstr>Intervention to support breastfeeding in women with a BMI ≥30kg/m2 </vt:lpstr>
      <vt:lpstr>Theory</vt:lpstr>
      <vt:lpstr>PowerPoint Presentation</vt:lpstr>
      <vt:lpstr>PowerPoint Presentation</vt:lpstr>
      <vt:lpstr>Do we need evidence?</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Synthesising the evidence to support breastfeeding practice</dc:title>
  <dc:creator>Tina Lavender</dc:creator>
  <cp:lastModifiedBy>McCullough, Julie</cp:lastModifiedBy>
  <cp:revision>42</cp:revision>
  <dcterms:created xsi:type="dcterms:W3CDTF">2019-10-02T14:20:30Z</dcterms:created>
  <dcterms:modified xsi:type="dcterms:W3CDTF">2019-11-06T16:40:54Z</dcterms:modified>
</cp:coreProperties>
</file>