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1A11900A-84F5-49D1-9C15-14764173B4C2-L0-001.jpeg" descr="1A11900A-84F5-49D1-9C15-14764173B4C2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r="7096"/>
          <a:stretch>
            <a:fillRect/>
          </a:stretch>
        </p:blipFill>
        <p:spPr>
          <a:xfrm>
            <a:off x="1625600" y="673100"/>
            <a:ext cx="9753600" cy="5905500"/>
          </a:xfrm>
          <a:prstGeom prst="rect">
            <a:avLst/>
          </a:prstGeom>
        </p:spPr>
      </p:pic>
      <p:sp>
        <p:nvSpPr>
          <p:cNvPr id="120" name="BFNI Support Upd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BFNI Support Update</a:t>
            </a:r>
          </a:p>
        </p:txBody>
      </p:sp>
      <p:sp>
        <p:nvSpPr>
          <p:cNvPr id="121" name="Carol Smyth presenting pp BFNI Admin Team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Carol Smyth presenting pp BFNI Admin Team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“I’m really confused”…"/>
          <p:cNvSpPr txBox="1">
            <a:spLocks noGrp="1"/>
          </p:cNvSpPr>
          <p:nvPr>
            <p:ph type="body" sz="half" idx="1"/>
          </p:nvPr>
        </p:nvSpPr>
        <p:spPr>
          <a:xfrm>
            <a:off x="729573" y="2560394"/>
            <a:ext cx="5320661" cy="7014451"/>
          </a:xfrm>
          <a:prstGeom prst="rect">
            <a:avLst/>
          </a:prstGeom>
        </p:spPr>
        <p:txBody>
          <a:bodyPr/>
          <a:lstStyle/>
          <a:p>
            <a:pPr marL="0" indent="0" defTabSz="554990">
              <a:spcBef>
                <a:spcPts val="3000"/>
              </a:spcBef>
              <a:buSzTx/>
              <a:buNone/>
              <a:defRPr sz="2660"/>
            </a:pPr>
            <a:r>
              <a:t>“I’m really confused”</a:t>
            </a:r>
          </a:p>
          <a:p>
            <a:pPr marL="0" indent="0" defTabSz="554990">
              <a:spcBef>
                <a:spcPts val="3000"/>
              </a:spcBef>
              <a:buSzTx/>
              <a:buNone/>
              <a:defRPr sz="2660"/>
            </a:pPr>
            <a:endParaRPr/>
          </a:p>
          <a:p>
            <a:pPr marL="0" indent="0" defTabSz="554990">
              <a:spcBef>
                <a:spcPts val="3000"/>
              </a:spcBef>
              <a:buSzTx/>
              <a:buNone/>
              <a:defRPr sz="2660"/>
            </a:pPr>
            <a:r>
              <a:t>“I was near by myself.  Spent the rest of the afternoon/evening very emotional and on edge”</a:t>
            </a:r>
          </a:p>
          <a:p>
            <a:pPr marL="0" indent="0" defTabSz="554990">
              <a:spcBef>
                <a:spcPts val="3000"/>
              </a:spcBef>
              <a:buSzTx/>
              <a:buNone/>
              <a:defRPr sz="2660"/>
            </a:pPr>
            <a:endParaRPr/>
          </a:p>
          <a:p>
            <a:pPr marL="0" indent="0" defTabSz="554990">
              <a:spcBef>
                <a:spcPts val="3000"/>
              </a:spcBef>
              <a:buSzTx/>
              <a:buNone/>
              <a:defRPr sz="2660"/>
            </a:pPr>
            <a:r>
              <a:t>“Disappointed with my experience”</a:t>
            </a:r>
          </a:p>
          <a:p>
            <a:pPr marL="0" indent="0" defTabSz="554990">
              <a:spcBef>
                <a:spcPts val="3000"/>
              </a:spcBef>
              <a:buSzTx/>
              <a:buNone/>
              <a:defRPr sz="2660"/>
            </a:pPr>
            <a:endParaRPr/>
          </a:p>
          <a:p>
            <a:pPr marL="0" indent="0" defTabSz="554990">
              <a:spcBef>
                <a:spcPts val="3000"/>
              </a:spcBef>
              <a:buSzTx/>
              <a:buNone/>
              <a:defRPr sz="2660"/>
            </a:pPr>
            <a:r>
              <a:t>“Feeling amazing today...I am glad I didn’t give up on breastfeeding”</a:t>
            </a:r>
          </a:p>
        </p:txBody>
      </p:sp>
      <p:sp>
        <p:nvSpPr>
          <p:cNvPr id="176" name="“She said... ‘I am feeding him too much...I’m giving him wind”…"/>
          <p:cNvSpPr txBox="1"/>
          <p:nvPr/>
        </p:nvSpPr>
        <p:spPr>
          <a:xfrm>
            <a:off x="6565796" y="2391452"/>
            <a:ext cx="6273656" cy="7093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537463">
              <a:spcBef>
                <a:spcPts val="2900"/>
              </a:spcBef>
              <a:defRPr sz="2576" b="0"/>
            </a:pPr>
            <a:r>
              <a:t>“She said... ‘I am feeding him too much...I’m giving him wind”</a:t>
            </a:r>
          </a:p>
          <a:p>
            <a:pPr algn="l" defTabSz="537463">
              <a:spcBef>
                <a:spcPts val="2900"/>
              </a:spcBef>
              <a:defRPr sz="2576" b="0"/>
            </a:pPr>
            <a:endParaRPr/>
          </a:p>
          <a:p>
            <a:pPr algn="l" defTabSz="537463">
              <a:spcBef>
                <a:spcPts val="2900"/>
              </a:spcBef>
              <a:defRPr sz="2576" b="0"/>
            </a:pPr>
            <a:r>
              <a:t>“She was insensitive / unsupportive”</a:t>
            </a:r>
          </a:p>
          <a:p>
            <a:pPr algn="l" defTabSz="537463">
              <a:spcBef>
                <a:spcPts val="2900"/>
              </a:spcBef>
              <a:defRPr sz="2576" b="0"/>
            </a:pPr>
            <a:endParaRPr/>
          </a:p>
          <a:p>
            <a:pPr algn="l" defTabSz="537463">
              <a:spcBef>
                <a:spcPts val="2900"/>
              </a:spcBef>
              <a:defRPr sz="2576" b="0"/>
            </a:pPr>
            <a:r>
              <a:t>“His response was you need to knock that on the head...He hadn’t actually asked me if the night feeds bothered me or how I was coping”</a:t>
            </a:r>
          </a:p>
          <a:p>
            <a:pPr algn="l" defTabSz="537463">
              <a:spcBef>
                <a:spcPts val="2900"/>
              </a:spcBef>
              <a:defRPr sz="2576" b="0"/>
            </a:pPr>
            <a:endParaRPr/>
          </a:p>
          <a:p>
            <a:pPr algn="l" defTabSz="537463">
              <a:spcBef>
                <a:spcPts val="2900"/>
              </a:spcBef>
              <a:defRPr sz="2576" b="0"/>
            </a:pPr>
            <a:r>
              <a:t>“Constant battle with midwives and doctors”</a:t>
            </a:r>
          </a:p>
        </p:txBody>
      </p:sp>
      <p:pic>
        <p:nvPicPr>
          <p:cNvPr id="177" name="1C457AFC-A498-444E-8D0D-8293AF8FB522-L0-001.jpeg" descr="1C457AFC-A498-444E-8D0D-8293AF8FB52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620484"/>
            <a:ext cx="13004801" cy="80845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What women say..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women say...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893" r="1893"/>
          <a:stretch>
            <a:fillRect/>
          </a:stretch>
        </p:blipFill>
        <p:spPr>
          <a:xfrm>
            <a:off x="11816696" y="367110"/>
            <a:ext cx="860348" cy="1325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Implications for Research"/>
          <p:cNvSpPr txBox="1">
            <a:spLocks noGrp="1"/>
          </p:cNvSpPr>
          <p:nvPr>
            <p:ph type="title"/>
          </p:nvPr>
        </p:nvSpPr>
        <p:spPr>
          <a:xfrm>
            <a:off x="751953" y="254000"/>
            <a:ext cx="11099801" cy="2159000"/>
          </a:xfrm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r>
              <a:t>Implications for Research      </a:t>
            </a:r>
          </a:p>
        </p:txBody>
      </p:sp>
      <p:sp>
        <p:nvSpPr>
          <p:cNvPr id="182" name="Previous Spotlight Events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6569566" cy="6999242"/>
          </a:xfrm>
          <a:prstGeom prst="rect">
            <a:avLst/>
          </a:prstGeom>
        </p:spPr>
        <p:txBody>
          <a:bodyPr/>
          <a:lstStyle/>
          <a:p>
            <a:pPr marL="346709" indent="-346709" defTabSz="455675">
              <a:spcBef>
                <a:spcPts val="3200"/>
              </a:spcBef>
              <a:defRPr sz="2496"/>
            </a:pPr>
            <a:r>
              <a:t>Previous Spotlight Events</a:t>
            </a:r>
          </a:p>
          <a:p>
            <a:pPr marL="693419" lvl="1" indent="-346709" defTabSz="455675">
              <a:spcBef>
                <a:spcPts val="3200"/>
              </a:spcBef>
              <a:defRPr sz="2496"/>
            </a:pPr>
            <a:r>
              <a:t>Women want to feel heard</a:t>
            </a:r>
          </a:p>
          <a:p>
            <a:pPr marL="693419" lvl="1" indent="-346709" defTabSz="455675">
              <a:spcBef>
                <a:spcPts val="3200"/>
              </a:spcBef>
              <a:defRPr sz="2496"/>
            </a:pPr>
            <a:r>
              <a:t> Behaviour Change needs Skills &amp; Value</a:t>
            </a:r>
          </a:p>
          <a:p>
            <a:pPr marL="0" indent="0" algn="ctr" defTabSz="455675">
              <a:spcBef>
                <a:spcPts val="0"/>
              </a:spcBef>
              <a:buSzTx/>
              <a:buNone/>
              <a:defRPr sz="2651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 marL="0" indent="0" algn="ctr" defTabSz="455675">
              <a:spcBef>
                <a:spcPts val="0"/>
              </a:spcBef>
              <a:buSzTx/>
              <a:buNone/>
              <a:defRPr sz="2651">
                <a:latin typeface="+mn-lt"/>
                <a:ea typeface="+mn-ea"/>
                <a:cs typeface="+mn-cs"/>
                <a:sym typeface="Helvetica Neue Medium"/>
              </a:defRPr>
            </a:pPr>
            <a:r>
              <a:t>“Maternal breastfeeding self-efficacy is a significant predictor of breastfeeding duration and level.  Integrating self-efficacy enhancing strategies may improve the quality of care that health care professionals deliver and may increase a new mother’s confidence in her ability to breastfeed, and to persevere if she does encounter difficulties”</a:t>
            </a:r>
          </a:p>
          <a:p>
            <a:pPr marL="0" indent="0" algn="ctr" defTabSz="455675">
              <a:spcBef>
                <a:spcPts val="0"/>
              </a:spcBef>
              <a:buSzTx/>
              <a:buNone/>
              <a:defRPr sz="1871" i="1"/>
            </a:pPr>
            <a:r>
              <a:t> Blyth et al 2008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5754" y="3015461"/>
            <a:ext cx="5109656" cy="5109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1C457AFC-A498-444E-8D0D-8293AF8FB522-L0-001.jpeg" descr="1C457AFC-A498-444E-8D0D-8293AF8FB52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851368"/>
            <a:ext cx="13004801" cy="808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893" r="1893"/>
          <a:stretch>
            <a:fillRect/>
          </a:stretch>
        </p:blipFill>
        <p:spPr>
          <a:xfrm>
            <a:off x="11816696" y="367110"/>
            <a:ext cx="860348" cy="1325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893" r="1893"/>
          <a:stretch>
            <a:fillRect/>
          </a:stretch>
        </p:blipFill>
        <p:spPr>
          <a:xfrm>
            <a:off x="11816696" y="367110"/>
            <a:ext cx="860348" cy="1325346"/>
          </a:xfrm>
          <a:prstGeom prst="rect">
            <a:avLst/>
          </a:prstGeom>
        </p:spPr>
      </p:pic>
      <p:sp>
        <p:nvSpPr>
          <p:cNvPr id="124" name="What I want to cover"/>
          <p:cNvSpPr txBox="1">
            <a:spLocks noGrp="1"/>
          </p:cNvSpPr>
          <p:nvPr>
            <p:ph type="title"/>
          </p:nvPr>
        </p:nvSpPr>
        <p:spPr>
          <a:xfrm>
            <a:off x="884593" y="51000"/>
            <a:ext cx="10881992" cy="1957386"/>
          </a:xfrm>
          <a:prstGeom prst="rect">
            <a:avLst/>
          </a:prstGeom>
        </p:spPr>
        <p:txBody>
          <a:bodyPr/>
          <a:lstStyle/>
          <a:p>
            <a:r>
              <a:t>What I want to cover</a:t>
            </a:r>
          </a:p>
        </p:txBody>
      </p:sp>
      <p:sp>
        <p:nvSpPr>
          <p:cNvPr id="125" name="Reminder of who we are &amp; what we do…"/>
          <p:cNvSpPr txBox="1">
            <a:spLocks noGrp="1"/>
          </p:cNvSpPr>
          <p:nvPr>
            <p:ph type="body" idx="1"/>
          </p:nvPr>
        </p:nvSpPr>
        <p:spPr>
          <a:xfrm>
            <a:off x="966081" y="3305146"/>
            <a:ext cx="8776880" cy="5955077"/>
          </a:xfrm>
          <a:prstGeom prst="rect">
            <a:avLst/>
          </a:prstGeom>
        </p:spPr>
        <p:txBody>
          <a:bodyPr/>
          <a:lstStyle/>
          <a:p>
            <a:pPr marL="513953" indent="-513953" algn="l">
              <a:buSzPct val="145000"/>
              <a:buChar char="•"/>
            </a:pPr>
            <a:r>
              <a:t>Reminder of who we are &amp; what we do</a:t>
            </a:r>
          </a:p>
          <a:p>
            <a:pPr marL="513953" indent="-513953" algn="l">
              <a:buSzPct val="145000"/>
              <a:buChar char="•"/>
            </a:pPr>
            <a:endParaRPr/>
          </a:p>
          <a:p>
            <a:pPr marL="513953" indent="-513953" algn="l">
              <a:buSzPct val="145000"/>
              <a:buChar char="•"/>
            </a:pPr>
            <a:endParaRPr/>
          </a:p>
          <a:p>
            <a:pPr marL="513953" indent="-513953" algn="l">
              <a:buSzPct val="145000"/>
              <a:buChar char="•"/>
            </a:pPr>
            <a:r>
              <a:t>What women are saying</a:t>
            </a:r>
          </a:p>
          <a:p>
            <a:pPr marL="513953" indent="-513953" algn="l">
              <a:buSzPct val="145000"/>
              <a:buChar char="•"/>
            </a:pPr>
            <a:endParaRPr/>
          </a:p>
          <a:p>
            <a:pPr marL="513953" indent="-513953" algn="l">
              <a:buSzPct val="145000"/>
              <a:buChar char="•"/>
            </a:pPr>
            <a:endParaRPr/>
          </a:p>
          <a:p>
            <a:pPr marL="513953" indent="-513953" algn="l">
              <a:buSzPct val="145000"/>
              <a:buChar char="•"/>
            </a:pPr>
            <a:r>
              <a:t>Implications for research &amp; practice</a:t>
            </a:r>
          </a:p>
        </p:txBody>
      </p:sp>
      <p:pic>
        <p:nvPicPr>
          <p:cNvPr id="126" name="1A11900A-84F5-49D1-9C15-14764173B4C2-L0-001.jpeg" descr="1A11900A-84F5-49D1-9C15-14764173B4C2-L0-001.jpeg"/>
          <p:cNvPicPr>
            <a:picLocks noChangeAspect="1"/>
          </p:cNvPicPr>
          <p:nvPr/>
        </p:nvPicPr>
        <p:blipFill>
          <a:blip r:embed="rId3">
            <a:extLst/>
          </a:blip>
          <a:srcRect t="81096"/>
          <a:stretch>
            <a:fillRect/>
          </a:stretch>
        </p:blipFill>
        <p:spPr>
          <a:xfrm>
            <a:off x="-28204" y="8489742"/>
            <a:ext cx="12192001" cy="1296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1A11900A-84F5-49D1-9C15-14764173B4C2-L0-001.jpeg" descr="1A11900A-84F5-49D1-9C15-14764173B4C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27126" y="8469370"/>
            <a:ext cx="12192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1C457AFC-A498-444E-8D0D-8293AF8FB522-L0-001.jpeg" descr="1C457AFC-A498-444E-8D0D-8293AF8FB522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301" y="1810623"/>
            <a:ext cx="13004801" cy="808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BFNI Over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BFNI Overview</a:t>
            </a:r>
          </a:p>
        </p:txBody>
      </p:sp>
      <p:sp>
        <p:nvSpPr>
          <p:cNvPr id="131" name="Facebook Group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Facebook Group </a:t>
            </a:r>
          </a:p>
          <a:p>
            <a:pPr lvl="1"/>
            <a:r>
              <a:t>Closed Group &gt;10000 members</a:t>
            </a:r>
          </a:p>
          <a:p>
            <a:pPr lvl="1"/>
            <a:r>
              <a:t>Providing evidence based information &amp; support</a:t>
            </a:r>
          </a:p>
          <a:p>
            <a:pPr lvl="1"/>
            <a:r>
              <a:t>Peer support</a:t>
            </a:r>
          </a:p>
          <a:p>
            <a:pPr lvl="1"/>
            <a:r>
              <a:t>Moderated entry &amp; Moderated comments</a:t>
            </a:r>
          </a:p>
          <a:p>
            <a:r>
              <a:t>Facebook Page - Breastfeeding Education</a:t>
            </a:r>
          </a:p>
        </p:txBody>
      </p:sp>
      <p:pic>
        <p:nvPicPr>
          <p:cNvPr id="132" name="1C457AFC-A498-444E-8D0D-8293AF8FB522-L0-001.jpeg" descr="1C457AFC-A498-444E-8D0D-8293AF8FB52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301" y="1756298"/>
            <a:ext cx="13004801" cy="808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893" r="1893"/>
          <a:stretch>
            <a:fillRect/>
          </a:stretch>
        </p:blipFill>
        <p:spPr>
          <a:xfrm>
            <a:off x="11816696" y="367110"/>
            <a:ext cx="860348" cy="1325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FNI Admi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BFNI Admin</a:t>
            </a:r>
          </a:p>
        </p:txBody>
      </p:sp>
      <p:sp>
        <p:nvSpPr>
          <p:cNvPr id="136" name="BFNI is not a free for all support group.…"/>
          <p:cNvSpPr txBox="1">
            <a:spLocks noGrp="1"/>
          </p:cNvSpPr>
          <p:nvPr>
            <p:ph type="body" sz="half" idx="1"/>
          </p:nvPr>
        </p:nvSpPr>
        <p:spPr>
          <a:xfrm>
            <a:off x="932748" y="2565343"/>
            <a:ext cx="5962183" cy="6740490"/>
          </a:xfrm>
          <a:prstGeom prst="rect">
            <a:avLst/>
          </a:prstGeom>
        </p:spPr>
        <p:txBody>
          <a:bodyPr/>
          <a:lstStyle/>
          <a:p>
            <a:pPr marL="264032" indent="-264032" defTabSz="449833">
              <a:spcBef>
                <a:spcPts val="2400"/>
              </a:spcBef>
              <a:defRPr sz="2156"/>
            </a:pPr>
            <a:r>
              <a:t>BFNI is not a free for all support group.  </a:t>
            </a:r>
          </a:p>
          <a:p>
            <a:pPr marL="264032" indent="-264032" defTabSz="449833">
              <a:spcBef>
                <a:spcPts val="2400"/>
              </a:spcBef>
              <a:defRPr sz="2156"/>
            </a:pPr>
            <a:r>
              <a:t> Very dedicated admin team</a:t>
            </a:r>
          </a:p>
          <a:p>
            <a:pPr marL="264032" indent="-264032" defTabSz="449833">
              <a:spcBef>
                <a:spcPts val="2400"/>
              </a:spcBef>
              <a:defRPr sz="2156"/>
            </a:pPr>
            <a:r>
              <a:t>13 members</a:t>
            </a:r>
          </a:p>
          <a:p>
            <a:pPr marL="528065" lvl="1" indent="-264032" defTabSz="449833">
              <a:spcBef>
                <a:spcPts val="2400"/>
              </a:spcBef>
              <a:defRPr sz="2156"/>
            </a:pPr>
            <a:r>
              <a:t>1 GP</a:t>
            </a:r>
          </a:p>
          <a:p>
            <a:pPr marL="528065" lvl="1" indent="-264032" defTabSz="449833">
              <a:spcBef>
                <a:spcPts val="2400"/>
              </a:spcBef>
              <a:defRPr sz="2156"/>
            </a:pPr>
            <a:r>
              <a:t>1 IBCLC, 3 LLL Leaders, 2 in LLL leadership training</a:t>
            </a:r>
          </a:p>
          <a:p>
            <a:pPr marL="528065" lvl="1" indent="-264032" defTabSz="449833">
              <a:spcBef>
                <a:spcPts val="2400"/>
              </a:spcBef>
              <a:defRPr sz="2156"/>
            </a:pPr>
            <a:r>
              <a:t>1 trained with NCT BFC, 4 active peer supporters</a:t>
            </a:r>
          </a:p>
          <a:p>
            <a:pPr marL="528065" lvl="1" indent="-264032" defTabSz="449833">
              <a:spcBef>
                <a:spcPts val="2400"/>
              </a:spcBef>
              <a:defRPr sz="2156"/>
            </a:pPr>
            <a:r>
              <a:t>2 working/training in psychological therapies &amp; therapeutic counselling</a:t>
            </a:r>
          </a:p>
          <a:p>
            <a:pPr marL="528065" lvl="1" indent="-264032" defTabSz="449833">
              <a:spcBef>
                <a:spcPts val="2400"/>
              </a:spcBef>
              <a:defRPr sz="2156"/>
            </a:pPr>
            <a:r>
              <a:t>1 Women’s Aid Support Worker</a:t>
            </a:r>
          </a:p>
          <a:p>
            <a:pPr marL="528065" lvl="1" indent="-264032" defTabSz="449833">
              <a:spcBef>
                <a:spcPts val="2400"/>
              </a:spcBef>
              <a:defRPr sz="2156"/>
            </a:pPr>
            <a:r>
              <a:t>Over 60 yrs breastfeeding experience</a:t>
            </a:r>
          </a:p>
        </p:txBody>
      </p:sp>
      <p:pic>
        <p:nvPicPr>
          <p:cNvPr id="137" name="1C457AFC-A498-444E-8D0D-8293AF8FB522-L0-001.jpeg" descr="1C457AFC-A498-444E-8D0D-8293AF8FB52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813" y="1742716"/>
            <a:ext cx="13004801" cy="808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893" r="1893"/>
          <a:stretch>
            <a:fillRect/>
          </a:stretch>
        </p:blipFill>
        <p:spPr>
          <a:xfrm>
            <a:off x="11816696" y="367110"/>
            <a:ext cx="860348" cy="1325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893" r="1893"/>
          <a:stretch>
            <a:fillRect/>
          </a:stretch>
        </p:blipFill>
        <p:spPr>
          <a:xfrm>
            <a:off x="8603451" y="3468916"/>
            <a:ext cx="3402479" cy="5241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ABA3C631-0068-4BCF-B0BB-7633BC845C60-L0-001.jpeg" descr="ABA3C631-0068-4BCF-B0BB-7633BC845C60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00215" y="3016281"/>
            <a:ext cx="12192001" cy="614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00:19 - How to wean toddler…"/>
          <p:cNvSpPr txBox="1">
            <a:spLocks noGrp="1"/>
          </p:cNvSpPr>
          <p:nvPr>
            <p:ph type="body" sz="half" idx="1"/>
          </p:nvPr>
        </p:nvSpPr>
        <p:spPr>
          <a:xfrm>
            <a:off x="952500" y="2189955"/>
            <a:ext cx="6116712" cy="6978463"/>
          </a:xfrm>
          <a:prstGeom prst="rect">
            <a:avLst/>
          </a:prstGeom>
        </p:spPr>
        <p:txBody>
          <a:bodyPr/>
          <a:lstStyle/>
          <a:p>
            <a:pPr marL="0" indent="0" defTabSz="344677">
              <a:spcBef>
                <a:spcPts val="2400"/>
              </a:spcBef>
              <a:buSzTx/>
              <a:buNone/>
              <a:defRPr sz="2124"/>
            </a:pPr>
            <a:r>
              <a:t>00:19 - How to wean toddler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124"/>
            </a:pPr>
            <a:r>
              <a:t>06:32 - Biting during feeding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124"/>
            </a:pPr>
            <a:r>
              <a:t>07:06 - Irrelevant post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124"/>
            </a:pPr>
            <a:r>
              <a:t>07:22 - Proud of feeding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124"/>
            </a:pPr>
            <a:r>
              <a:t>09:30 - Proud of bf while baby is sick 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124"/>
            </a:pPr>
            <a:r>
              <a:t>10:28 - Photo of prof photo celebrating bf 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124"/>
            </a:pPr>
            <a:r>
              <a:t>10:41 - Comedy meme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124"/>
            </a:pPr>
            <a:r>
              <a:t>10:42 - How do I wean to formula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124"/>
            </a:pPr>
            <a:r>
              <a:t>12:38 - Advert for bf clothes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124"/>
            </a:pPr>
            <a:r>
              <a:t>13:16 - Gutted that baby isn’t gaining </a:t>
            </a:r>
          </a:p>
        </p:txBody>
      </p:sp>
      <p:pic>
        <p:nvPicPr>
          <p:cNvPr id="143" name="994D6E6F-3D96-4585-A75F-7CCF2FCC2715-L0-001.jpeg" descr="994D6E6F-3D96-4585-A75F-7CCF2FCC271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160" y="8487552"/>
            <a:ext cx="5692387" cy="1660715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13:21 - Biting during feeding…"/>
          <p:cNvSpPr txBox="1"/>
          <p:nvPr/>
        </p:nvSpPr>
        <p:spPr>
          <a:xfrm>
            <a:off x="6632271" y="2335155"/>
            <a:ext cx="6116713" cy="7569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315468">
              <a:spcBef>
                <a:spcPts val="2200"/>
              </a:spcBef>
              <a:defRPr sz="1944" b="0"/>
            </a:pPr>
            <a:r>
              <a:t>13:21 - Biting during feeding</a:t>
            </a:r>
          </a:p>
          <a:p>
            <a:pPr algn="l" defTabSz="315468">
              <a:spcBef>
                <a:spcPts val="2200"/>
              </a:spcBef>
              <a:defRPr sz="1944" b="0"/>
            </a:pPr>
            <a:r>
              <a:t>14:01 - Feeding in public</a:t>
            </a:r>
          </a:p>
          <a:p>
            <a:pPr algn="l" defTabSz="315468">
              <a:spcBef>
                <a:spcPts val="2200"/>
              </a:spcBef>
              <a:defRPr sz="1944" b="0"/>
            </a:pPr>
            <a:r>
              <a:t>14:40 - Question about feelings of fullness </a:t>
            </a:r>
          </a:p>
          <a:p>
            <a:pPr algn="l" defTabSz="315468">
              <a:spcBef>
                <a:spcPts val="2200"/>
              </a:spcBef>
              <a:defRPr sz="1944" b="0"/>
            </a:pPr>
            <a:r>
              <a:t>15:10 - Feeling nauseous</a:t>
            </a:r>
          </a:p>
          <a:p>
            <a:pPr algn="l" defTabSz="315468">
              <a:spcBef>
                <a:spcPts val="2200"/>
              </a:spcBef>
              <a:defRPr sz="1944" b="0"/>
            </a:pPr>
            <a:r>
              <a:t>16:13 - Admin shared a post on twiddling 16:34 - Proud of exclusive feeding</a:t>
            </a:r>
          </a:p>
          <a:p>
            <a:pPr algn="l" defTabSz="315468">
              <a:spcBef>
                <a:spcPts val="2200"/>
              </a:spcBef>
              <a:defRPr sz="1944" b="0"/>
            </a:pPr>
            <a:r>
              <a:t>18:40 - Bf Group meeting Time</a:t>
            </a:r>
          </a:p>
          <a:p>
            <a:pPr algn="l" defTabSz="315468">
              <a:spcBef>
                <a:spcPts val="2200"/>
              </a:spcBef>
              <a:defRPr sz="1944" b="0"/>
            </a:pPr>
            <a:r>
              <a:t>19:46 - BF Group meeting Time</a:t>
            </a:r>
          </a:p>
          <a:p>
            <a:pPr algn="l" defTabSz="315468">
              <a:spcBef>
                <a:spcPts val="2200"/>
              </a:spcBef>
              <a:defRPr sz="1944" b="0"/>
            </a:pPr>
            <a:r>
              <a:t>20:11 - Admin share from BfN</a:t>
            </a:r>
          </a:p>
          <a:p>
            <a:pPr algn="l" defTabSz="315468">
              <a:spcBef>
                <a:spcPts val="2200"/>
              </a:spcBef>
              <a:defRPr sz="1944" b="0"/>
            </a:pPr>
            <a:r>
              <a:t>21:14 - How to night wean</a:t>
            </a:r>
          </a:p>
          <a:p>
            <a:pPr algn="l" defTabSz="315468">
              <a:spcBef>
                <a:spcPts val="2200"/>
              </a:spcBef>
              <a:defRPr sz="1944" b="0"/>
            </a:pPr>
            <a:r>
              <a:t>21:37 - Returning to work</a:t>
            </a:r>
          </a:p>
          <a:p>
            <a:pPr algn="l" defTabSz="315468">
              <a:spcBef>
                <a:spcPts val="2200"/>
              </a:spcBef>
              <a:defRPr sz="1944" b="0"/>
            </a:pPr>
            <a:r>
              <a:t>23:03 - Breasts leaking after weaning 23:35 - Proud of feeding</a:t>
            </a:r>
          </a:p>
        </p:txBody>
      </p:sp>
      <p:pic>
        <p:nvPicPr>
          <p:cNvPr id="145" name="1C457AFC-A498-444E-8D0D-8293AF8FB522-L0-001.jpeg" descr="1C457AFC-A498-444E-8D0D-8293AF8FB52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552577"/>
            <a:ext cx="13004801" cy="80845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A day in BFNI"/>
          <p:cNvSpPr txBox="1">
            <a:spLocks noGrp="1"/>
          </p:cNvSpPr>
          <p:nvPr>
            <p:ph type="title"/>
          </p:nvPr>
        </p:nvSpPr>
        <p:spPr>
          <a:xfrm>
            <a:off x="952500" y="-31209"/>
            <a:ext cx="11099800" cy="2159001"/>
          </a:xfrm>
          <a:prstGeom prst="rect">
            <a:avLst/>
          </a:prstGeom>
        </p:spPr>
        <p:txBody>
          <a:bodyPr/>
          <a:lstStyle/>
          <a:p>
            <a:r>
              <a:t>A day in BFNI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893" r="1893"/>
          <a:stretch>
            <a:fillRect/>
          </a:stretch>
        </p:blipFill>
        <p:spPr>
          <a:xfrm>
            <a:off x="11816696" y="367110"/>
            <a:ext cx="860348" cy="1325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ost Snapsho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Post Snapshot</a:t>
            </a:r>
          </a:p>
        </p:txBody>
      </p:sp>
      <p:sp>
        <p:nvSpPr>
          <p:cNvPr id="150" name="Plea for help 42%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6182836" cy="6286500"/>
          </a:xfrm>
          <a:prstGeom prst="rect">
            <a:avLst/>
          </a:prstGeom>
        </p:spPr>
        <p:txBody>
          <a:bodyPr/>
          <a:lstStyle/>
          <a:p>
            <a:r>
              <a:t>Plea for help 42%</a:t>
            </a:r>
          </a:p>
          <a:p>
            <a:r>
              <a:t>Information Post 17%</a:t>
            </a:r>
          </a:p>
          <a:p>
            <a:r>
              <a:t>Celebration 25%</a:t>
            </a:r>
          </a:p>
          <a:p>
            <a:r>
              <a:t>Self empowerment is key</a:t>
            </a:r>
          </a:p>
          <a:p>
            <a:pPr marL="0" indent="0">
              <a:buSzTx/>
              <a:buNone/>
            </a:pPr>
            <a:r>
              <a:t>“Maternal breastfeeding self-efficacy is a significant predictor of breastfeeding duration and level. “ </a:t>
            </a:r>
            <a:r>
              <a:rPr sz="2200"/>
              <a:t>Blyth et al 2008</a:t>
            </a:r>
          </a:p>
        </p:txBody>
      </p:sp>
      <p:pic>
        <p:nvPicPr>
          <p:cNvPr id="151" name="1C457AFC-A498-444E-8D0D-8293AF8FB522-L0-001.jpeg" descr="1C457AFC-A498-444E-8D0D-8293AF8FB52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51368"/>
            <a:ext cx="13004801" cy="808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893" r="1893"/>
          <a:stretch>
            <a:fillRect/>
          </a:stretch>
        </p:blipFill>
        <p:spPr>
          <a:xfrm>
            <a:off x="11816696" y="367110"/>
            <a:ext cx="860348" cy="1325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E7936665-FD2D-4DB8-984E-E13615AEF48F-L0-001.jpeg" descr="E7936665-FD2D-4DB8-984E-E13615AEF48F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98291" y="2818913"/>
            <a:ext cx="5228047" cy="6772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BFNI Support Surve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BFNI Support Survey</a:t>
            </a:r>
          </a:p>
        </p:txBody>
      </p:sp>
      <p:sp>
        <p:nvSpPr>
          <p:cNvPr id="15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1C457AFC-A498-444E-8D0D-8293AF8FB522-L0-001.jpeg" descr="1C457AFC-A498-444E-8D0D-8293AF8FB52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976" y="1919274"/>
            <a:ext cx="13004801" cy="808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893" r="1893"/>
          <a:stretch>
            <a:fillRect/>
          </a:stretch>
        </p:blipFill>
        <p:spPr>
          <a:xfrm>
            <a:off x="11816696" y="367110"/>
            <a:ext cx="860348" cy="1325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45AC92E9-C48C-4B06-90B6-3EFE4E1A0BBF-L0-001.jpeg" descr="45AC92E9-C48C-4B06-90B6-3EFE4E1A0BBF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32" y="2784155"/>
            <a:ext cx="7582957" cy="3922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62F4799B-BCB2-4A17-B998-B359AF10BC78-L0-001.jpeg" descr="62F4799B-BCB2-4A17-B998-B359AF10BC78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66473" y="4791178"/>
            <a:ext cx="6373041" cy="44479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BFNI Support Surve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BFNI Support Survey</a:t>
            </a:r>
          </a:p>
        </p:txBody>
      </p:sp>
      <p:sp>
        <p:nvSpPr>
          <p:cNvPr id="16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4" name="1C457AFC-A498-444E-8D0D-8293AF8FB522-L0-001.jpeg" descr="1C457AFC-A498-444E-8D0D-8293AF8FB52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976" y="1919274"/>
            <a:ext cx="13004801" cy="808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893" r="1893"/>
          <a:stretch>
            <a:fillRect/>
          </a:stretch>
        </p:blipFill>
        <p:spPr>
          <a:xfrm>
            <a:off x="11816696" y="367110"/>
            <a:ext cx="860348" cy="1325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A81800E3-E6CE-45AF-9BF6-4C7F9608E3BD-L0-001.jpeg" descr="A81800E3-E6CE-45AF-9BF6-4C7F9608E3BD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24315" y="2636732"/>
            <a:ext cx="6926745" cy="4115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3E3EF1A1-3681-4860-8F21-773B2357E056-L0-001.jpeg" descr="3E3EF1A1-3681-4860-8F21-773B2357E056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62819" y="4361179"/>
            <a:ext cx="7732425" cy="46725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What women say..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women say...</a:t>
            </a:r>
          </a:p>
        </p:txBody>
      </p:sp>
      <p:sp>
        <p:nvSpPr>
          <p:cNvPr id="170" name="“Feeling so heartbroken today”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572181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“Feeling so heartbroken today”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r>
              <a:t>“I’m in agony”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r>
              <a:t>“I’m at my wit’s end and it’s making me utterly miserable”</a:t>
            </a:r>
          </a:p>
        </p:txBody>
      </p:sp>
      <p:sp>
        <p:nvSpPr>
          <p:cNvPr id="171" name="“advised..it’ll make no difference now”…"/>
          <p:cNvSpPr txBox="1"/>
          <p:nvPr/>
        </p:nvSpPr>
        <p:spPr>
          <a:xfrm>
            <a:off x="6968618" y="2278428"/>
            <a:ext cx="5572181" cy="6911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spcBef>
                <a:spcPts val="4200"/>
              </a:spcBef>
              <a:defRPr sz="3200" b="0"/>
            </a:pPr>
            <a:r>
              <a:t>“advised..it’ll make no difference now”</a:t>
            </a:r>
          </a:p>
          <a:p>
            <a:pPr algn="l">
              <a:spcBef>
                <a:spcPts val="4200"/>
              </a:spcBef>
              <a:defRPr sz="3200" b="0"/>
            </a:pPr>
            <a:endParaRPr/>
          </a:p>
          <a:p>
            <a:pPr algn="l">
              <a:spcBef>
                <a:spcPts val="4200"/>
              </a:spcBef>
              <a:defRPr sz="3200" b="0"/>
            </a:pPr>
            <a:r>
              <a:t>“told me ‘they look fine’ [nipples]..”</a:t>
            </a:r>
          </a:p>
          <a:p>
            <a:pPr algn="l">
              <a:spcBef>
                <a:spcPts val="4200"/>
              </a:spcBef>
              <a:defRPr sz="3200" b="0"/>
            </a:pPr>
            <a:endParaRPr/>
          </a:p>
          <a:p>
            <a:pPr algn="l">
              <a:spcBef>
                <a:spcPts val="4200"/>
              </a:spcBef>
              <a:defRPr sz="3200" b="0"/>
            </a:pPr>
            <a:r>
              <a:t>“was completely fobbed off”</a:t>
            </a:r>
          </a:p>
        </p:txBody>
      </p:sp>
      <p:pic>
        <p:nvPicPr>
          <p:cNvPr id="172" name="1C457AFC-A498-444E-8D0D-8293AF8FB522-L0-001.jpeg" descr="1C457AFC-A498-444E-8D0D-8293AF8FB52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650" y="1919274"/>
            <a:ext cx="13004801" cy="808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893" r="1893"/>
          <a:stretch>
            <a:fillRect/>
          </a:stretch>
        </p:blipFill>
        <p:spPr>
          <a:xfrm>
            <a:off x="11816696" y="367110"/>
            <a:ext cx="860348" cy="1325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Custom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BFNI Support Update</vt:lpstr>
      <vt:lpstr>What I want to cover</vt:lpstr>
      <vt:lpstr>BFNI Overview</vt:lpstr>
      <vt:lpstr>BFNI Admin</vt:lpstr>
      <vt:lpstr>A day in BFNI</vt:lpstr>
      <vt:lpstr>Post Snapshot</vt:lpstr>
      <vt:lpstr>BFNI Support Survey</vt:lpstr>
      <vt:lpstr>BFNI Support Survey</vt:lpstr>
      <vt:lpstr>What women say...</vt:lpstr>
      <vt:lpstr>What women say...</vt:lpstr>
      <vt:lpstr>Implications for Research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BFNI Support Update</dc:title>
  <dc:creator>Julie</dc:creator>
  <cp:lastModifiedBy>McCullough, Julie</cp:lastModifiedBy>
  <cp:revision>1</cp:revision>
  <dcterms:modified xsi:type="dcterms:W3CDTF">2019-11-04T22:32:49Z</dcterms:modified>
</cp:coreProperties>
</file>