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sldIdLst>
    <p:sldId id="261" r:id="rId2"/>
    <p:sldId id="287" r:id="rId3"/>
    <p:sldId id="260" r:id="rId4"/>
    <p:sldId id="263" r:id="rId5"/>
    <p:sldId id="259" r:id="rId6"/>
    <p:sldId id="275" r:id="rId7"/>
    <p:sldId id="288" r:id="rId8"/>
    <p:sldId id="286" r:id="rId9"/>
    <p:sldId id="274" r:id="rId10"/>
    <p:sldId id="278" r:id="rId11"/>
    <p:sldId id="276" r:id="rId12"/>
    <p:sldId id="277" r:id="rId13"/>
    <p:sldId id="290" r:id="rId14"/>
    <p:sldId id="291" r:id="rId15"/>
    <p:sldId id="292" r:id="rId16"/>
    <p:sldId id="279" r:id="rId17"/>
    <p:sldId id="293" r:id="rId18"/>
    <p:sldId id="280" r:id="rId19"/>
    <p:sldId id="281" r:id="rId20"/>
    <p:sldId id="265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ullough, Julie" initials="MJ" lastIdx="0" clrIdx="0">
    <p:extLst>
      <p:ext uri="{19B8F6BF-5375-455C-9EA6-DF929625EA0E}">
        <p15:presenceInfo xmlns:p15="http://schemas.microsoft.com/office/powerpoint/2012/main" userId="McCullough, Jul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9CFD-AFD1-45B9-85A2-E52149A00690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91A0-0AD7-4A0D-B91F-60E577FE56F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0837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9CFD-AFD1-45B9-85A2-E52149A00690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91A0-0AD7-4A0D-B91F-60E577FE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33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9CFD-AFD1-45B9-85A2-E52149A00690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91A0-0AD7-4A0D-B91F-60E577FE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35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9CFD-AFD1-45B9-85A2-E52149A00690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91A0-0AD7-4A0D-B91F-60E577FE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9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9CFD-AFD1-45B9-85A2-E52149A00690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91A0-0AD7-4A0D-B91F-60E577FE56F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450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9CFD-AFD1-45B9-85A2-E52149A00690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91A0-0AD7-4A0D-B91F-60E577FE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32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9CFD-AFD1-45B9-85A2-E52149A00690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91A0-0AD7-4A0D-B91F-60E577FE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69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9CFD-AFD1-45B9-85A2-E52149A00690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91A0-0AD7-4A0D-B91F-60E577FE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56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9CFD-AFD1-45B9-85A2-E52149A00690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91A0-0AD7-4A0D-B91F-60E577FE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07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9CFD-AFD1-45B9-85A2-E52149A00690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91A0-0AD7-4A0D-B91F-60E577FE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541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9CFD-AFD1-45B9-85A2-E52149A00690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91A0-0AD7-4A0D-B91F-60E577FE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57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6819CFD-AFD1-45B9-85A2-E52149A00690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AB0D91A0-0AD7-4A0D-B91F-60E577FE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hyperlink" Target="https://www.facebook.com/groups/47578295247709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27" y="222675"/>
            <a:ext cx="11578484" cy="63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weeks did your baby have breast milk?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686050"/>
            <a:ext cx="8595360" cy="3494087"/>
          </a:xfrm>
        </p:spPr>
        <p:txBody>
          <a:bodyPr/>
          <a:lstStyle/>
          <a:p>
            <a:r>
              <a:rPr lang="en-US" dirty="0"/>
              <a:t>On average babies received breast milk for 35 weeks.</a:t>
            </a:r>
          </a:p>
          <a:p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women reported that they fed their baby </a:t>
            </a:r>
            <a:r>
              <a:rPr lang="en-US" dirty="0" smtClean="0"/>
              <a:t>for 4 </a:t>
            </a:r>
            <a:r>
              <a:rPr lang="en-US" dirty="0"/>
              <a:t>years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5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Did you experience any difficulties feeding your baby (n=80)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85194"/>
            <a:ext cx="10706877" cy="35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areas did you have difficulties with?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06" r="943"/>
          <a:stretch/>
        </p:blipFill>
        <p:spPr>
          <a:xfrm>
            <a:off x="1171192" y="1691322"/>
            <a:ext cx="8201408" cy="487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3795257"/>
          </a:xfrm>
        </p:spPr>
        <p:txBody>
          <a:bodyPr/>
          <a:lstStyle/>
          <a:p>
            <a:r>
              <a:rPr lang="en-GB" dirty="0" smtClean="0"/>
              <a:t>Why did you stop breastfeeding your baby?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4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38847" y="430924"/>
            <a:ext cx="2743200" cy="2144110"/>
          </a:xfrm>
          <a:prstGeom prst="wedgeEllipseCallout">
            <a:avLst>
              <a:gd name="adj1" fmla="val -36250"/>
              <a:gd name="adj2" fmla="val 60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had to go back to work.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Oval Callout 2"/>
          <p:cNvSpPr/>
          <p:nvPr/>
        </p:nvSpPr>
        <p:spPr>
          <a:xfrm>
            <a:off x="7269480" y="3870040"/>
            <a:ext cx="3726180" cy="2782220"/>
          </a:xfrm>
          <a:prstGeom prst="wedgeEllipseCallout">
            <a:avLst>
              <a:gd name="adj1" fmla="val -36930"/>
              <a:gd name="adj2" fmla="val -69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Because I had problems with lactation due to constant </a:t>
            </a:r>
            <a:r>
              <a:rPr lang="en-US" dirty="0" err="1"/>
              <a:t>atress</a:t>
            </a:r>
            <a:r>
              <a:rPr lang="en-US" dirty="0"/>
              <a:t> and problems with pumping my milk during our attendance at hospitals.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383890" y="3510586"/>
            <a:ext cx="3762703" cy="2690648"/>
          </a:xfrm>
          <a:prstGeom prst="wedgeEllipseCallout">
            <a:avLst>
              <a:gd name="adj1" fmla="val 34757"/>
              <a:gd name="adj2" fmla="val -54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 needed high energy milk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7073855" y="693814"/>
            <a:ext cx="3563007" cy="1996965"/>
          </a:xfrm>
          <a:prstGeom prst="wedgeEllipseCallout">
            <a:avLst>
              <a:gd name="adj1" fmla="val 50705"/>
              <a:gd name="adj2" fmla="val -61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was expressing but dietitian felt he needed higher calorie feeds for all bottles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4146593" y="1870972"/>
            <a:ext cx="2585545" cy="1639614"/>
          </a:xfrm>
          <a:prstGeom prst="wedgeEllipseCallout">
            <a:avLst>
              <a:gd name="adj1" fmla="val -32327"/>
              <a:gd name="adj2" fmla="val -63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 was almost 4!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38847" y="430924"/>
            <a:ext cx="2743200" cy="2144110"/>
          </a:xfrm>
          <a:prstGeom prst="wedgeEllipseCallout">
            <a:avLst>
              <a:gd name="adj1" fmla="val -45833"/>
              <a:gd name="adj2" fmla="val -57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Child was </a:t>
            </a:r>
            <a:r>
              <a:rPr lang="en-US" dirty="0" smtClean="0"/>
              <a:t>losing </a:t>
            </a:r>
            <a:r>
              <a:rPr lang="en-US" dirty="0" err="1"/>
              <a:t>weight..need</a:t>
            </a:r>
            <a:r>
              <a:rPr lang="en-US" dirty="0"/>
              <a:t> high calorie prescription milk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Oval Callout 2"/>
          <p:cNvSpPr/>
          <p:nvPr/>
        </p:nvSpPr>
        <p:spPr>
          <a:xfrm>
            <a:off x="7758474" y="3870040"/>
            <a:ext cx="2932386" cy="2186152"/>
          </a:xfrm>
          <a:prstGeom prst="wedgeEllipseCallout">
            <a:avLst>
              <a:gd name="adj1" fmla="val 36076"/>
              <a:gd name="adj2" fmla="val -57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thought It was the right time - one year and one month of </a:t>
            </a:r>
            <a:r>
              <a:rPr lang="en-US" dirty="0" err="1"/>
              <a:t>brest</a:t>
            </a:r>
            <a:r>
              <a:rPr lang="en-US" dirty="0"/>
              <a:t> feeding.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700645" y="3233508"/>
            <a:ext cx="3762703" cy="2690648"/>
          </a:xfrm>
          <a:prstGeom prst="wedgeEllipseCallout">
            <a:avLst>
              <a:gd name="adj1" fmla="val 35365"/>
              <a:gd name="adj2" fmla="val 63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had to stop because I did not have the energy to proceed when she was that ill.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6068015" y="430924"/>
            <a:ext cx="3563007" cy="199696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had </a:t>
            </a:r>
            <a:r>
              <a:rPr lang="en-US" dirty="0"/>
              <a:t>no milk </a:t>
            </a:r>
            <a:r>
              <a:rPr lang="en-US" dirty="0" err="1"/>
              <a:t>propably</a:t>
            </a:r>
            <a:r>
              <a:rPr lang="en-US" dirty="0"/>
              <a:t> because of the stress , </a:t>
            </a:r>
            <a:r>
              <a:rPr lang="en-US" dirty="0" smtClean="0"/>
              <a:t>baby </a:t>
            </a:r>
            <a:r>
              <a:rPr lang="en-US" dirty="0"/>
              <a:t>was in the hospital for 5 days when he was </a:t>
            </a:r>
            <a:r>
              <a:rPr lang="en-US" dirty="0" smtClean="0"/>
              <a:t>6 months </a:t>
            </a:r>
            <a:r>
              <a:rPr lang="en-US" dirty="0"/>
              <a:t>old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4775243" y="3050233"/>
            <a:ext cx="2585545" cy="1639614"/>
          </a:xfrm>
          <a:prstGeom prst="wedgeEllipseCallout">
            <a:avLst>
              <a:gd name="adj1" fmla="val -60178"/>
              <a:gd name="adj2" fmla="val -47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Both, the baby and me where exhausted frame trying </a:t>
            </a:r>
          </a:p>
        </p:txBody>
      </p:sp>
    </p:spTree>
    <p:extLst>
      <p:ext uri="{BB962C8B-B14F-4D97-AF65-F5344CB8AC3E}">
        <p14:creationId xmlns:p14="http://schemas.microsoft.com/office/powerpoint/2010/main" val="19006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receive any additional help feeding your baby?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674620"/>
            <a:ext cx="8595360" cy="3505517"/>
          </a:xfrm>
        </p:spPr>
        <p:txBody>
          <a:bodyPr/>
          <a:lstStyle/>
          <a:p>
            <a:r>
              <a:rPr lang="en-US" dirty="0"/>
              <a:t>39% said </a:t>
            </a:r>
            <a:r>
              <a:rPr lang="en-US" dirty="0" smtClean="0"/>
              <a:t>No</a:t>
            </a:r>
          </a:p>
          <a:p>
            <a:r>
              <a:rPr lang="en-US" dirty="0" smtClean="0"/>
              <a:t>61</a:t>
            </a:r>
            <a:r>
              <a:rPr lang="en-US" dirty="0"/>
              <a:t>% said Yes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most helpful advice came form midwives</a:t>
            </a:r>
          </a:p>
          <a:p>
            <a:r>
              <a:rPr lang="en-US" dirty="0"/>
              <a:t>The least helpful advice cane from hospital doctors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7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4321037"/>
          </a:xfrm>
        </p:spPr>
        <p:txBody>
          <a:bodyPr>
            <a:normAutofit/>
          </a:bodyPr>
          <a:lstStyle/>
          <a:p>
            <a:r>
              <a:rPr lang="en-US" dirty="0" smtClean="0"/>
              <a:t>Are </a:t>
            </a:r>
            <a:r>
              <a:rPr lang="en-US" dirty="0"/>
              <a:t>there any sources of information or advice that you feel would have helped you to feed your baby?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7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38847" y="430924"/>
            <a:ext cx="2743200" cy="2144110"/>
          </a:xfrm>
          <a:prstGeom prst="wedgeEllipseCallout">
            <a:avLst>
              <a:gd name="adj1" fmla="val -45833"/>
              <a:gd name="adj2" fmla="val -57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Talking to another successful breastfeeding mother </a:t>
            </a:r>
            <a:endParaRPr lang="en-GB" dirty="0"/>
          </a:p>
        </p:txBody>
      </p:sp>
      <p:sp>
        <p:nvSpPr>
          <p:cNvPr id="3" name="Oval Callout 2"/>
          <p:cNvSpPr/>
          <p:nvPr/>
        </p:nvSpPr>
        <p:spPr>
          <a:xfrm>
            <a:off x="7758474" y="3870040"/>
            <a:ext cx="2932386" cy="2186152"/>
          </a:xfrm>
          <a:prstGeom prst="wedgeEllipseCallout">
            <a:avLst>
              <a:gd name="adj1" fmla="val 36076"/>
              <a:gd name="adj2" fmla="val -57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video clips of other mums feeding their baby and information at the antenatal class</a:t>
            </a:r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700645" y="3233508"/>
            <a:ext cx="3762703" cy="2690648"/>
          </a:xfrm>
          <a:prstGeom prst="wedgeEllipseCallout">
            <a:avLst>
              <a:gd name="adj1" fmla="val 35365"/>
              <a:gd name="adj2" fmla="val 63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Asking what I wanted before the baby was born. Wasn’t discussed. Baby was taken immediately to a different hospital. 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6068015" y="430924"/>
            <a:ext cx="3563007" cy="199696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parents who were in similar situations to link with to discuss and reassure you 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4775243" y="3050233"/>
            <a:ext cx="2585545" cy="1639614"/>
          </a:xfrm>
          <a:prstGeom prst="wedgeEllipseCallout">
            <a:avLst>
              <a:gd name="adj1" fmla="val -60178"/>
              <a:gd name="adj2" fmla="val -47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Talking to other parents with similar problems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613732" y="580828"/>
            <a:ext cx="2144110" cy="1926441"/>
          </a:xfrm>
          <a:prstGeom prst="wedgeEllipseCallout">
            <a:avLst>
              <a:gd name="adj1" fmla="val -55484"/>
              <a:gd name="adj2" fmla="val -54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 open mind about formula feeding </a:t>
            </a:r>
            <a:endParaRPr lang="en-GB" dirty="0"/>
          </a:p>
        </p:txBody>
      </p:sp>
      <p:sp>
        <p:nvSpPr>
          <p:cNvPr id="3" name="Oval Callout 2"/>
          <p:cNvSpPr/>
          <p:nvPr/>
        </p:nvSpPr>
        <p:spPr>
          <a:xfrm>
            <a:off x="4340772" y="2738022"/>
            <a:ext cx="2406869" cy="1426359"/>
          </a:xfrm>
          <a:prstGeom prst="wedgeEllipseCallout">
            <a:avLst>
              <a:gd name="adj1" fmla="val -54075"/>
              <a:gd name="adj2" fmla="val 44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  <a:r>
              <a:rPr lang="en-GB" dirty="0" smtClean="0"/>
              <a:t>ideo tutorials </a:t>
            </a:r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7068864" y="4598090"/>
            <a:ext cx="3121573" cy="15660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Expert in BF baby with heart problem 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752146" y="3753506"/>
            <a:ext cx="2584494" cy="2049517"/>
          </a:xfrm>
          <a:prstGeom prst="wedgeEllipseCallout">
            <a:avLst>
              <a:gd name="adj1" fmla="val 36218"/>
              <a:gd name="adj2" fmla="val -65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mum who had a baby with the same condition as mine</a:t>
            </a:r>
            <a:endParaRPr lang="en-GB" dirty="0"/>
          </a:p>
        </p:txBody>
      </p:sp>
      <p:sp>
        <p:nvSpPr>
          <p:cNvPr id="6" name="Oval Callout 5"/>
          <p:cNvSpPr/>
          <p:nvPr/>
        </p:nvSpPr>
        <p:spPr>
          <a:xfrm>
            <a:off x="6417354" y="580828"/>
            <a:ext cx="3983420" cy="2312277"/>
          </a:xfrm>
          <a:prstGeom prst="wedgeEllipseCallout">
            <a:avLst>
              <a:gd name="adj1" fmla="val 38277"/>
              <a:gd name="adj2" fmla="val 71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information about common issues during breastfeeding and how to overcome them or who to go to </a:t>
            </a:r>
            <a:r>
              <a:rPr lang="en-US" dirty="0" err="1" smtClean="0"/>
              <a:t>to</a:t>
            </a:r>
            <a:r>
              <a:rPr lang="en-US" dirty="0" smtClean="0"/>
              <a:t> get help for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2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FD8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217"/>
            <a:ext cx="12192000" cy="3004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820" y="5417820"/>
            <a:ext cx="5920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</a:rPr>
              <a:t>Professor Marlene Sinclair</a:t>
            </a:r>
            <a:endParaRPr lang="en-GB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51609"/>
          </a:xfrm>
        </p:spPr>
        <p:txBody>
          <a:bodyPr/>
          <a:lstStyle/>
          <a:p>
            <a:r>
              <a:rPr lang="en-GB" dirty="0"/>
              <a:t>Find out more about </a:t>
            </a:r>
            <a:r>
              <a:rPr lang="en-GB" dirty="0" err="1"/>
              <a:t>ConnectEpeople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914" y="1825625"/>
            <a:ext cx="8776885" cy="435133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2" descr="Image result for facebook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1" y="2017917"/>
            <a:ext cx="1324956" cy="15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Twitter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603" y="4001294"/>
            <a:ext cx="1447904" cy="138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youtub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22" y="4875803"/>
            <a:ext cx="2389620" cy="189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i.imgur.com/5RNsGoM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4" t="13590" r="9095" b="68387"/>
          <a:stretch/>
        </p:blipFill>
        <p:spPr bwMode="auto">
          <a:xfrm>
            <a:off x="4248150" y="5442672"/>
            <a:ext cx="3695700" cy="581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3184" y="1794113"/>
            <a:ext cx="6084053" cy="218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3463787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699" y="571499"/>
            <a:ext cx="2705801" cy="7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FD8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FD8B5"/>
          </a:solidFill>
        </p:spPr>
        <p:txBody>
          <a:bodyPr/>
          <a:lstStyle/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“</a:t>
            </a:r>
            <a:r>
              <a:rPr lang="en-US" sz="3200" dirty="0"/>
              <a:t>The main objective of the DMRS is to provide quality support and guidance to doctoral and post doctoral midwife and childbirth (or related)  researchers regionally, nationally and internationally</a:t>
            </a:r>
            <a:r>
              <a:rPr lang="en-US" sz="3200" dirty="0" smtClean="0"/>
              <a:t>.”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02" t="66352" r="160" b="1"/>
          <a:stretch/>
        </p:blipFill>
        <p:spPr>
          <a:xfrm>
            <a:off x="1177290" y="491490"/>
            <a:ext cx="9246870" cy="1011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-2860" r="80404"/>
          <a:stretch/>
        </p:blipFill>
        <p:spPr>
          <a:xfrm>
            <a:off x="9715500" y="3630061"/>
            <a:ext cx="2337699" cy="302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FD8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40" y="422574"/>
            <a:ext cx="11029616" cy="1013800"/>
          </a:xfrm>
        </p:spPr>
        <p:txBody>
          <a:bodyPr/>
          <a:lstStyle/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Connect with the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914" y="1825625"/>
            <a:ext cx="8776885" cy="4351338"/>
          </a:xfrm>
        </p:spPr>
        <p:txBody>
          <a:bodyPr>
            <a:normAutofit/>
          </a:bodyPr>
          <a:lstStyle/>
          <a:p>
            <a:r>
              <a:rPr lang="en-GB" dirty="0" smtClean="0">
                <a:hlinkClick r:id="rId2"/>
              </a:rPr>
              <a:t>https://www.facebook.com/groups/475782952477092/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chemeClr val="tx1"/>
                </a:solidFill>
              </a:rPr>
              <a:t>@</a:t>
            </a:r>
            <a:r>
              <a:rPr lang="en-GB" dirty="0" err="1" smtClean="0">
                <a:solidFill>
                  <a:schemeClr val="tx1"/>
                </a:solidFill>
              </a:rPr>
              <a:t>OfficialDMRS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                      </a:t>
            </a:r>
            <a:r>
              <a:rPr lang="en-GB" dirty="0" smtClean="0">
                <a:solidFill>
                  <a:schemeClr val="tx1"/>
                </a:solidFill>
              </a:rPr>
              <a:t>Doctoral Midwifery Research Society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5" name="Picture 2" descr="Image result for facebook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58" y="1665904"/>
            <a:ext cx="1324956" cy="15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Twitt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10" y="3455769"/>
            <a:ext cx="1447904" cy="138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youtub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0" y="4746220"/>
            <a:ext cx="2389620" cy="189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4388" t="7987" r="16808" b="8058"/>
          <a:stretch/>
        </p:blipFill>
        <p:spPr>
          <a:xfrm>
            <a:off x="3209705" y="5377742"/>
            <a:ext cx="1004869" cy="103166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7"/>
          <a:srcRect l="23351" t="10428" r="37152" b="32384"/>
          <a:stretch/>
        </p:blipFill>
        <p:spPr>
          <a:xfrm>
            <a:off x="5782351" y="591939"/>
            <a:ext cx="2366010" cy="8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3675888"/>
          </a:xfrm>
        </p:spPr>
        <p:txBody>
          <a:bodyPr>
            <a:normAutofit/>
          </a:bodyPr>
          <a:lstStyle/>
          <a:p>
            <a:r>
              <a:rPr lang="en-US" sz="4400" dirty="0"/>
              <a:t>Breastfeeding Issues for parents with children with  Down </a:t>
            </a:r>
            <a:br>
              <a:rPr lang="en-US" sz="4400" dirty="0"/>
            </a:br>
            <a:r>
              <a:rPr lang="en-US" sz="4400" dirty="0"/>
              <a:t>Syndrome, </a:t>
            </a:r>
            <a:r>
              <a:rPr lang="en-US" sz="4400" dirty="0" err="1"/>
              <a:t>Spina</a:t>
            </a:r>
            <a:r>
              <a:rPr lang="en-US" sz="4400" dirty="0"/>
              <a:t> Bifida, Cleft Lip/Palate and Heart Disease: </a:t>
            </a:r>
            <a:br>
              <a:rPr lang="en-US" sz="4400" dirty="0"/>
            </a:br>
            <a:r>
              <a:rPr lang="en-US" sz="4400" dirty="0"/>
              <a:t>Preliminary findings from the </a:t>
            </a:r>
            <a:r>
              <a:rPr lang="en-US" sz="4400" dirty="0" err="1"/>
              <a:t>Connect</a:t>
            </a:r>
            <a:r>
              <a:rPr lang="en-US" sz="4400" dirty="0" err="1">
                <a:solidFill>
                  <a:schemeClr val="accent1"/>
                </a:solidFill>
              </a:rPr>
              <a:t>E</a:t>
            </a:r>
            <a:r>
              <a:rPr lang="en-US" sz="4400" dirty="0" err="1"/>
              <a:t>people</a:t>
            </a:r>
            <a:r>
              <a:rPr lang="en-US" sz="4400" dirty="0"/>
              <a:t> project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Professor Marlene Sinclair - Ulster University</a:t>
            </a:r>
          </a:p>
          <a:p>
            <a:r>
              <a:rPr lang="en-GB" dirty="0"/>
              <a:t>Dr Julie McCullough – Ulster University</a:t>
            </a:r>
            <a:br>
              <a:rPr lang="en-GB" dirty="0"/>
            </a:br>
            <a:r>
              <a:rPr lang="en-GB" dirty="0"/>
              <a:t>Professor Anna Latos-Bielenska - </a:t>
            </a:r>
            <a:r>
              <a:rPr lang="en-GB" dirty="0" err="1"/>
              <a:t>Poznań</a:t>
            </a:r>
            <a:r>
              <a:rPr lang="en-GB" dirty="0"/>
              <a:t> University, Poland</a:t>
            </a:r>
            <a:br>
              <a:rPr lang="en-GB" dirty="0"/>
            </a:br>
            <a:r>
              <a:rPr lang="en-GB" dirty="0"/>
              <a:t>Dr David Elliott – Redburn Solutions, Northern Ireland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640" y="115361"/>
            <a:ext cx="2631350" cy="74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Demographic characteristics of the survey respondents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417224"/>
              </p:ext>
            </p:extLst>
          </p:nvPr>
        </p:nvGraphicFramePr>
        <p:xfrm>
          <a:off x="1261872" y="1826608"/>
          <a:ext cx="9518649" cy="4707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2883">
                  <a:extLst>
                    <a:ext uri="{9D8B030D-6E8A-4147-A177-3AD203B41FA5}">
                      <a16:colId xmlns:a16="http://schemas.microsoft.com/office/drawing/2014/main" val="2040406081"/>
                    </a:ext>
                  </a:extLst>
                </a:gridCol>
                <a:gridCol w="3172883">
                  <a:extLst>
                    <a:ext uri="{9D8B030D-6E8A-4147-A177-3AD203B41FA5}">
                      <a16:colId xmlns:a16="http://schemas.microsoft.com/office/drawing/2014/main" val="3867562838"/>
                    </a:ext>
                  </a:extLst>
                </a:gridCol>
                <a:gridCol w="3172883">
                  <a:extLst>
                    <a:ext uri="{9D8B030D-6E8A-4147-A177-3AD203B41FA5}">
                      <a16:colId xmlns:a16="http://schemas.microsoft.com/office/drawing/2014/main" val="1889606538"/>
                    </a:ext>
                  </a:extLst>
                </a:gridCol>
              </a:tblGrid>
              <a:tr h="512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Characteristic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Number of Respondents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760188"/>
                  </a:ext>
                </a:extLst>
              </a:tr>
              <a:tr h="24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Mother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589432"/>
                  </a:ext>
                </a:extLst>
              </a:tr>
              <a:tr h="24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Father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884488"/>
                  </a:ext>
                </a:extLst>
              </a:tr>
              <a:tr h="51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Age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38.3 (+/- 6.77) years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80 respondents (range 24-58)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25174"/>
                  </a:ext>
                </a:extLst>
              </a:tr>
              <a:tr h="24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Relationship status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Partner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50845"/>
                  </a:ext>
                </a:extLst>
              </a:tr>
              <a:tr h="240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 partner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77338"/>
                  </a:ext>
                </a:extLst>
              </a:tr>
              <a:tr h="24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Able to speak English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104304"/>
                  </a:ext>
                </a:extLst>
              </a:tr>
              <a:tr h="24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343209"/>
                  </a:ext>
                </a:extLst>
              </a:tr>
              <a:tr h="512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Educational attainment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Secondary Education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164741"/>
                  </a:ext>
                </a:extLst>
              </a:tr>
              <a:tr h="24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Diploma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873189"/>
                  </a:ext>
                </a:extLst>
              </a:tr>
              <a:tr h="24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Undergraduate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70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Post-graduate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821459"/>
                  </a:ext>
                </a:extLst>
              </a:tr>
              <a:tr h="24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Condition of child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Down Syndrome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003832"/>
                  </a:ext>
                </a:extLst>
              </a:tr>
              <a:tr h="24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Spina</a:t>
                      </a:r>
                      <a:r>
                        <a:rPr lang="en-GB" sz="1200" dirty="0">
                          <a:effectLst/>
                        </a:rPr>
                        <a:t> Bifida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403215"/>
                  </a:ext>
                </a:extLst>
              </a:tr>
              <a:tr h="24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Cleft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816461"/>
                  </a:ext>
                </a:extLst>
              </a:tr>
              <a:tr h="24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Heart Disease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578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932" y="109308"/>
            <a:ext cx="8594328" cy="67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you feed you child when they were a baby?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794" y="1828800"/>
            <a:ext cx="72292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2223</TotalTime>
  <Words>513</Words>
  <Application>Microsoft Office PowerPoint</Application>
  <PresentationFormat>Widescreen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Schoolbook</vt:lpstr>
      <vt:lpstr>Times New Roman</vt:lpstr>
      <vt:lpstr>Wingdings 2</vt:lpstr>
      <vt:lpstr>View</vt:lpstr>
      <vt:lpstr>PowerPoint Presentation</vt:lpstr>
      <vt:lpstr>PowerPoint Presentation</vt:lpstr>
      <vt:lpstr>PowerPoint Presentation</vt:lpstr>
      <vt:lpstr>Connect with the</vt:lpstr>
      <vt:lpstr>PowerPoint Presentation</vt:lpstr>
      <vt:lpstr>Breastfeeding Issues for parents with children with  Down  Syndrome, Spina Bifida, Cleft Lip/Palate and Heart Disease:  Preliminary findings from the ConnectEpeople project</vt:lpstr>
      <vt:lpstr>Demographic characteristics of the survey respondents</vt:lpstr>
      <vt:lpstr>PowerPoint Presentation</vt:lpstr>
      <vt:lpstr>How did you feed you child when they were a baby?</vt:lpstr>
      <vt:lpstr>How many weeks did your baby have breast milk?</vt:lpstr>
      <vt:lpstr>Did you experience any difficulties feeding your baby (n=80)</vt:lpstr>
      <vt:lpstr>What areas did you have difficulties with?</vt:lpstr>
      <vt:lpstr>Why did you stop breastfeeding your baby?</vt:lpstr>
      <vt:lpstr>PowerPoint Presentation</vt:lpstr>
      <vt:lpstr>PowerPoint Presentation</vt:lpstr>
      <vt:lpstr>Did you receive any additional help feeding your baby?</vt:lpstr>
      <vt:lpstr>Are there any sources of information or advice that you feel would have helped you to feed your baby?</vt:lpstr>
      <vt:lpstr>PowerPoint Presentation</vt:lpstr>
      <vt:lpstr>PowerPoint Presentation</vt:lpstr>
      <vt:lpstr>Find out more about ConnectEpeople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McCullough, Julie</dc:creator>
  <cp:lastModifiedBy>McCullough, Julie</cp:lastModifiedBy>
  <cp:revision>51</cp:revision>
  <dcterms:created xsi:type="dcterms:W3CDTF">2018-11-07T09:34:04Z</dcterms:created>
  <dcterms:modified xsi:type="dcterms:W3CDTF">2018-11-08T22:37:49Z</dcterms:modified>
</cp:coreProperties>
</file>