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304" r:id="rId3"/>
    <p:sldId id="261" r:id="rId4"/>
    <p:sldId id="270" r:id="rId5"/>
    <p:sldId id="267" r:id="rId6"/>
    <p:sldId id="263" r:id="rId7"/>
    <p:sldId id="290" r:id="rId8"/>
    <p:sldId id="274" r:id="rId9"/>
    <p:sldId id="312" r:id="rId10"/>
    <p:sldId id="291" r:id="rId11"/>
    <p:sldId id="310" r:id="rId12"/>
    <p:sldId id="289" r:id="rId13"/>
    <p:sldId id="311" r:id="rId14"/>
    <p:sldId id="316" r:id="rId15"/>
    <p:sldId id="288" r:id="rId16"/>
    <p:sldId id="303" r:id="rId17"/>
    <p:sldId id="296" r:id="rId18"/>
    <p:sldId id="302" r:id="rId19"/>
    <p:sldId id="297" r:id="rId20"/>
    <p:sldId id="301" r:id="rId21"/>
    <p:sldId id="298" r:id="rId22"/>
    <p:sldId id="300" r:id="rId23"/>
    <p:sldId id="318" r:id="rId24"/>
    <p:sldId id="305" r:id="rId25"/>
    <p:sldId id="322" r:id="rId26"/>
    <p:sldId id="323" r:id="rId27"/>
    <p:sldId id="309" r:id="rId28"/>
    <p:sldId id="286" r:id="rId29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6EB31-6D7C-41FA-875E-1518991E54B4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6A2E9-63A8-4230-8D73-FBFDD1776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4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AD6C6-EEFB-4E06-97D5-35DE7F2C65F5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09BD9-9026-4E57-96D0-B250B33E1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8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BF4ED8-5A82-49E4-971C-79E18675B3F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74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5" y="4721862"/>
            <a:ext cx="4993543" cy="4473254"/>
          </a:xfrm>
          <a:noFill/>
        </p:spPr>
        <p:txBody>
          <a:bodyPr lIns="91166" tIns="45583" rIns="91166" bIns="45583"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1781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63C7-200B-46D0-BC27-B60AB8B86D26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F854-71CE-4A02-B29E-6BFF1FF89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63C7-200B-46D0-BC27-B60AB8B86D26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F854-71CE-4A02-B29E-6BFF1FF89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1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63C7-200B-46D0-BC27-B60AB8B86D26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F854-71CE-4A02-B29E-6BFF1FF89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7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63C7-200B-46D0-BC27-B60AB8B86D26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F854-71CE-4A02-B29E-6BFF1FF89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63C7-200B-46D0-BC27-B60AB8B86D26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F854-71CE-4A02-B29E-6BFF1FF89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0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63C7-200B-46D0-BC27-B60AB8B86D26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F854-71CE-4A02-B29E-6BFF1FF89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1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63C7-200B-46D0-BC27-B60AB8B86D26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F854-71CE-4A02-B29E-6BFF1FF89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6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63C7-200B-46D0-BC27-B60AB8B86D26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F854-71CE-4A02-B29E-6BFF1FF89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60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63C7-200B-46D0-BC27-B60AB8B86D26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F854-71CE-4A02-B29E-6BFF1FF89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3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63C7-200B-46D0-BC27-B60AB8B86D26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F854-71CE-4A02-B29E-6BFF1FF89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63C7-200B-46D0-BC27-B60AB8B86D26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F854-71CE-4A02-B29E-6BFF1FF89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70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A63C7-200B-46D0-BC27-B60AB8B86D26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F854-71CE-4A02-B29E-6BFF1FF89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2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206680" cy="866527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GB" sz="4000" b="1" dirty="0" smtClean="0">
                <a:solidFill>
                  <a:srgbClr val="00A9C0"/>
                </a:solidFill>
              </a:rPr>
              <a:t/>
            </a:r>
            <a:br>
              <a:rPr lang="en-GB" sz="4000" b="1" dirty="0" smtClean="0">
                <a:solidFill>
                  <a:srgbClr val="00A9C0"/>
                </a:solidFill>
              </a:rPr>
            </a:br>
            <a:r>
              <a:rPr lang="en-GB" sz="4000" b="1" dirty="0">
                <a:solidFill>
                  <a:srgbClr val="00A9C0"/>
                </a:solidFill>
              </a:rPr>
              <a:t/>
            </a:r>
            <a:br>
              <a:rPr lang="en-GB" sz="4000" b="1" dirty="0">
                <a:solidFill>
                  <a:srgbClr val="00A9C0"/>
                </a:solidFill>
              </a:rPr>
            </a:br>
            <a:r>
              <a:rPr lang="en-GB" b="1" dirty="0" smtClean="0">
                <a:solidFill>
                  <a:srgbClr val="00A9C0"/>
                </a:solidFill>
              </a:rPr>
              <a:t>Breastfeeding Research: </a:t>
            </a:r>
            <a:br>
              <a:rPr lang="en-GB" b="1" dirty="0" smtClean="0">
                <a:solidFill>
                  <a:srgbClr val="00A9C0"/>
                </a:solidFill>
              </a:rPr>
            </a:br>
            <a:r>
              <a:rPr lang="en-GB" b="1" dirty="0" smtClean="0">
                <a:solidFill>
                  <a:srgbClr val="00A9C0"/>
                </a:solidFill>
              </a:rPr>
              <a:t>A Funder’s Perspective</a:t>
            </a:r>
            <a:br>
              <a:rPr lang="en-GB" b="1" dirty="0" smtClean="0">
                <a:solidFill>
                  <a:srgbClr val="00A9C0"/>
                </a:solidFill>
              </a:rPr>
            </a:br>
            <a:r>
              <a:rPr lang="en-GB" sz="4000" b="1" dirty="0" smtClean="0">
                <a:solidFill>
                  <a:srgbClr val="00A9C0"/>
                </a:solidFill>
              </a:rPr>
              <a:t/>
            </a:r>
            <a:br>
              <a:rPr lang="en-GB" sz="4000" b="1" dirty="0" smtClean="0">
                <a:solidFill>
                  <a:srgbClr val="00A9C0"/>
                </a:solidFill>
              </a:rPr>
            </a:br>
            <a:r>
              <a:rPr lang="en-GB" sz="3600" b="1" dirty="0" smtClean="0">
                <a:solidFill>
                  <a:srgbClr val="00A9C0"/>
                </a:solidFill>
              </a:rPr>
              <a:t/>
            </a:r>
            <a:br>
              <a:rPr lang="en-GB" sz="3600" b="1" dirty="0" smtClean="0">
                <a:solidFill>
                  <a:srgbClr val="00A9C0"/>
                </a:solidFill>
              </a:rPr>
            </a:br>
            <a:r>
              <a:rPr lang="en-GB" sz="2800" dirty="0">
                <a:ea typeface="+mn-ea"/>
                <a:cs typeface="+mn-cs"/>
              </a:rPr>
              <a:t>Ulster University, </a:t>
            </a:r>
            <a:r>
              <a:rPr lang="en-GB" sz="2800" dirty="0" smtClean="0">
                <a:ea typeface="+mn-ea"/>
                <a:cs typeface="+mn-cs"/>
              </a:rPr>
              <a:t>8 </a:t>
            </a:r>
            <a:r>
              <a:rPr lang="en-GB" sz="2800" dirty="0">
                <a:ea typeface="+mn-ea"/>
                <a:cs typeface="+mn-cs"/>
              </a:rPr>
              <a:t>November </a:t>
            </a:r>
            <a:r>
              <a:rPr lang="en-GB" sz="2800" dirty="0" smtClean="0">
                <a:ea typeface="+mn-ea"/>
                <a:cs typeface="+mn-cs"/>
              </a:rPr>
              <a:t>2019</a:t>
            </a:r>
            <a:r>
              <a:rPr lang="en-GB" sz="2800" dirty="0">
                <a:ea typeface="+mn-ea"/>
                <a:cs typeface="+mn-cs"/>
              </a:rPr>
              <a:t/>
            </a:r>
            <a:br>
              <a:rPr lang="en-GB" sz="2800" dirty="0">
                <a:ea typeface="+mn-ea"/>
                <a:cs typeface="+mn-cs"/>
              </a:rPr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US" sz="36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4225" y="3933056"/>
            <a:ext cx="7045325" cy="2088332"/>
          </a:xfrm>
        </p:spPr>
        <p:txBody>
          <a:bodyPr>
            <a:normAutofit/>
          </a:bodyPr>
          <a:lstStyle/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Dr Nicola Armstrong</a:t>
            </a:r>
          </a:p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Programme Manager</a:t>
            </a:r>
          </a:p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HSC R&amp;D Division, PHA</a:t>
            </a:r>
          </a:p>
        </p:txBody>
      </p:sp>
      <p:pic>
        <p:nvPicPr>
          <p:cNvPr id="2" name="Picture 2" descr="F:\@adm\Logos\PHA\PHA_R&amp;Dlogo_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" y="105516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A9C0"/>
                </a:solidFill>
              </a:rPr>
              <a:t>Daily Mail</a:t>
            </a:r>
            <a:br>
              <a:rPr lang="en-GB" dirty="0" smtClean="0">
                <a:solidFill>
                  <a:srgbClr val="00A9C0"/>
                </a:solidFill>
              </a:rPr>
            </a:br>
            <a:r>
              <a:rPr lang="en-GB" dirty="0" smtClean="0">
                <a:solidFill>
                  <a:srgbClr val="00A9C0"/>
                </a:solidFill>
              </a:rPr>
              <a:t>30 May 2019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964860" y="1556793"/>
            <a:ext cx="7567581" cy="47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A9C0"/>
                </a:solidFill>
              </a:rPr>
              <a:t>Research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The research found that infant mice breastfed by a mother who had a worm infection before becoming pregnant </a:t>
            </a:r>
            <a:r>
              <a:rPr lang="en-GB" sz="2400" b="1" dirty="0"/>
              <a:t>acquired life-long protection</a:t>
            </a:r>
            <a:r>
              <a:rPr lang="en-GB" sz="2400" dirty="0"/>
              <a:t> against this infection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T</a:t>
            </a:r>
            <a:r>
              <a:rPr lang="en-GB" sz="2400" dirty="0" smtClean="0"/>
              <a:t>his </a:t>
            </a:r>
            <a:r>
              <a:rPr lang="en-GB" sz="2400" dirty="0"/>
              <a:t>effect was passed onto the infants </a:t>
            </a:r>
            <a:r>
              <a:rPr lang="en-GB" sz="2400" b="1" dirty="0"/>
              <a:t>by cells in the mother’s milk </a:t>
            </a:r>
            <a:r>
              <a:rPr lang="en-GB" sz="2400" dirty="0"/>
              <a:t>and not proteins such as antibodies.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/>
              <a:t>work shows that exposure to an infection before pregnancy can lead to a mother transferring </a:t>
            </a:r>
            <a:r>
              <a:rPr lang="en-GB" sz="2400" b="1" dirty="0"/>
              <a:t>long term immune benefits </a:t>
            </a:r>
            <a:r>
              <a:rPr lang="en-GB" sz="2400" dirty="0"/>
              <a:t>to her </a:t>
            </a:r>
            <a:r>
              <a:rPr lang="en-GB" sz="2400" dirty="0" smtClean="0"/>
              <a:t>offspring.</a:t>
            </a:r>
          </a:p>
          <a:p>
            <a:endParaRPr lang="en-GB" sz="2400" dirty="0" smtClean="0"/>
          </a:p>
          <a:p>
            <a:r>
              <a:rPr lang="en-GB" sz="2400" dirty="0" smtClean="0"/>
              <a:t>This </a:t>
            </a:r>
            <a:r>
              <a:rPr lang="en-GB" sz="2400" dirty="0"/>
              <a:t>could lead to the design of </a:t>
            </a:r>
            <a:r>
              <a:rPr lang="en-GB" sz="2400" b="1" dirty="0"/>
              <a:t>new vaccines </a:t>
            </a:r>
            <a:r>
              <a:rPr lang="en-GB" sz="2400" dirty="0"/>
              <a:t>that will be able to be given to a mother to transfer long-term immunity to her </a:t>
            </a:r>
            <a:r>
              <a:rPr lang="en-GB" sz="2400" dirty="0" smtClean="0"/>
              <a:t>children</a:t>
            </a:r>
            <a:r>
              <a:rPr lang="en-GB" sz="2400" dirty="0"/>
              <a:t>.</a:t>
            </a:r>
            <a:endParaRPr lang="en-US" sz="2400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A9C0"/>
                </a:solidFill>
              </a:rPr>
              <a:t>The Telegraph</a:t>
            </a:r>
            <a:r>
              <a:rPr lang="en-GB" dirty="0">
                <a:solidFill>
                  <a:srgbClr val="00A9C0"/>
                </a:solidFill>
              </a:rPr>
              <a:t/>
            </a:r>
            <a:br>
              <a:rPr lang="en-GB" dirty="0">
                <a:solidFill>
                  <a:srgbClr val="00A9C0"/>
                </a:solidFill>
              </a:rPr>
            </a:br>
            <a:r>
              <a:rPr lang="en-GB" dirty="0" smtClean="0">
                <a:solidFill>
                  <a:srgbClr val="00A9C0"/>
                </a:solidFill>
              </a:rPr>
              <a:t>18 September 2019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1700808"/>
            <a:ext cx="8047695" cy="47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71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A9C0"/>
                </a:solidFill>
              </a:rPr>
              <a:t>Research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84576"/>
          </a:xfrm>
        </p:spPr>
        <p:txBody>
          <a:bodyPr>
            <a:noAutofit/>
          </a:bodyPr>
          <a:lstStyle/>
          <a:p>
            <a:r>
              <a:rPr lang="en-GB" sz="2200" dirty="0" smtClean="0"/>
              <a:t>Cost-effectiveness </a:t>
            </a:r>
            <a:r>
              <a:rPr lang="en-GB" sz="2200" dirty="0"/>
              <a:t>analysis </a:t>
            </a:r>
            <a:r>
              <a:rPr lang="en-GB" sz="2200" dirty="0" smtClean="0"/>
              <a:t>of the RCT in </a:t>
            </a:r>
            <a:r>
              <a:rPr lang="en-GB" sz="2200" dirty="0"/>
              <a:t>the North of </a:t>
            </a:r>
            <a:r>
              <a:rPr lang="en-GB" sz="2200" dirty="0" smtClean="0"/>
              <a:t>England where a </a:t>
            </a:r>
            <a:r>
              <a:rPr lang="en-GB" sz="2200" dirty="0"/>
              <a:t>financial incentive (over a 6-month period) </a:t>
            </a:r>
            <a:r>
              <a:rPr lang="en-GB" sz="2200" dirty="0" smtClean="0"/>
              <a:t>was trialled.</a:t>
            </a:r>
          </a:p>
          <a:p>
            <a:endParaRPr lang="en-GB" sz="2200" dirty="0"/>
          </a:p>
          <a:p>
            <a:r>
              <a:rPr lang="en-GB" sz="2200" dirty="0" smtClean="0"/>
              <a:t>10 more </a:t>
            </a:r>
            <a:r>
              <a:rPr lang="en-GB" sz="2200" dirty="0"/>
              <a:t>additional babies breast fed in the intervention wards (39 vs 29). The </a:t>
            </a:r>
            <a:r>
              <a:rPr lang="en-GB" sz="2200" b="1" dirty="0"/>
              <a:t>cost per additional baby breast fed </a:t>
            </a:r>
            <a:r>
              <a:rPr lang="en-GB" sz="2200" dirty="0"/>
              <a:t>at 6–8 weeks was </a:t>
            </a:r>
            <a:r>
              <a:rPr lang="en-GB" sz="2200" b="1" dirty="0"/>
              <a:t>£974</a:t>
            </a:r>
            <a:r>
              <a:rPr lang="en-GB" sz="2200" dirty="0"/>
              <a:t>. </a:t>
            </a:r>
            <a:endParaRPr lang="en-GB" sz="2200" dirty="0" smtClean="0"/>
          </a:p>
          <a:p>
            <a:endParaRPr lang="en-GB" sz="2200" dirty="0" smtClean="0"/>
          </a:p>
          <a:p>
            <a:r>
              <a:rPr lang="en-GB" sz="2200" dirty="0" smtClean="0"/>
              <a:t>Obtaining </a:t>
            </a:r>
            <a:r>
              <a:rPr lang="en-GB" sz="2200" dirty="0"/>
              <a:t>robust </a:t>
            </a:r>
            <a:r>
              <a:rPr lang="en-GB" sz="2200" b="1" dirty="0"/>
              <a:t>estimates of the life time costs and benefits </a:t>
            </a:r>
            <a:r>
              <a:rPr lang="en-GB" sz="2200" dirty="0"/>
              <a:t>of breast </a:t>
            </a:r>
            <a:r>
              <a:rPr lang="en-GB" sz="2200" dirty="0" smtClean="0"/>
              <a:t>feeding </a:t>
            </a:r>
            <a:r>
              <a:rPr lang="en-GB" sz="2200" dirty="0"/>
              <a:t>is </a:t>
            </a:r>
            <a:r>
              <a:rPr lang="en-GB" sz="2200" b="1" dirty="0"/>
              <a:t>difficult</a:t>
            </a:r>
            <a:r>
              <a:rPr lang="en-GB" sz="2200" dirty="0"/>
              <a:t> due to the need to model outcomes far into the </a:t>
            </a:r>
            <a:r>
              <a:rPr lang="en-GB" sz="2200" dirty="0" smtClean="0"/>
              <a:t>future.</a:t>
            </a:r>
          </a:p>
          <a:p>
            <a:endParaRPr lang="en-GB" sz="2200" dirty="0" smtClean="0"/>
          </a:p>
          <a:p>
            <a:r>
              <a:rPr lang="en-GB" sz="2200" b="1" dirty="0" smtClean="0"/>
              <a:t>More </a:t>
            </a:r>
            <a:r>
              <a:rPr lang="en-GB" sz="2200" b="1" dirty="0"/>
              <a:t>research </a:t>
            </a:r>
            <a:r>
              <a:rPr lang="en-GB" sz="2200" dirty="0"/>
              <a:t>is required </a:t>
            </a:r>
            <a:r>
              <a:rPr lang="en-GB" sz="2200" dirty="0" smtClean="0"/>
              <a:t>facilitate </a:t>
            </a:r>
            <a:r>
              <a:rPr lang="en-GB" sz="2200" dirty="0"/>
              <a:t>the comparison of financial incentives for breast feeding with a wide range of other public health programmes and healthcare technologies.</a:t>
            </a:r>
            <a:endParaRPr lang="en-GB" sz="2200" dirty="0" smtClean="0"/>
          </a:p>
          <a:p>
            <a:endParaRPr lang="en-US" sz="2200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A9C0"/>
                </a:solidFill>
              </a:rPr>
              <a:t>UKRI News/Blogs/Database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9604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b="1" dirty="0" smtClean="0"/>
          </a:p>
          <a:p>
            <a:r>
              <a:rPr lang="en-US" dirty="0" smtClean="0"/>
              <a:t>Multiple funders and funding along the career pathway</a:t>
            </a:r>
          </a:p>
          <a:p>
            <a:pPr lvl="1"/>
            <a:r>
              <a:rPr lang="en-US" dirty="0" smtClean="0"/>
              <a:t>ESRC, EPSRC, MRC</a:t>
            </a:r>
          </a:p>
          <a:p>
            <a:pPr lvl="1"/>
            <a:r>
              <a:rPr lang="en-US" dirty="0" smtClean="0"/>
              <a:t>PhD, fellowship, </a:t>
            </a:r>
            <a:r>
              <a:rPr lang="en-GB" dirty="0" smtClean="0"/>
              <a:t>research grant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6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A9C0"/>
                </a:solidFill>
              </a:rPr>
              <a:t>ESRC</a:t>
            </a:r>
            <a:endParaRPr lang="en-GB" sz="4000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1628800"/>
            <a:ext cx="777686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9C0"/>
                </a:solidFill>
              </a:rPr>
              <a:t>Research Summary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9411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Professor </a:t>
            </a:r>
            <a:r>
              <a:rPr lang="en-GB" dirty="0"/>
              <a:t>Amy Brown at Swansea University is exploring why so many women experience problems with breastfeeding, and what can be done to help them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M</a:t>
            </a:r>
            <a:r>
              <a:rPr lang="en-GB" dirty="0" smtClean="0"/>
              <a:t>ain </a:t>
            </a:r>
            <a:r>
              <a:rPr lang="en-GB" dirty="0"/>
              <a:t>factor governing whether breastfeeding was successful or not was the feeding routine the mother adopted. </a:t>
            </a:r>
            <a:r>
              <a:rPr lang="en-GB" b="1" dirty="0"/>
              <a:t>Feeding ‘responsively’ led to a good milk supply </a:t>
            </a:r>
            <a:r>
              <a:rPr lang="en-GB" dirty="0"/>
              <a:t>and</a:t>
            </a:r>
            <a:r>
              <a:rPr lang="en-GB" b="1" dirty="0"/>
              <a:t> reduced the likelihood of pain, difficulty</a:t>
            </a:r>
            <a:r>
              <a:rPr lang="en-GB" dirty="0"/>
              <a:t> or </a:t>
            </a:r>
            <a:r>
              <a:rPr lang="en-GB" b="1" dirty="0"/>
              <a:t>poor weight gain</a:t>
            </a:r>
            <a:r>
              <a:rPr lang="en-GB" b="1" dirty="0" smtClean="0"/>
              <a:t>.</a:t>
            </a:r>
          </a:p>
          <a:p>
            <a:endParaRPr lang="en-GB" dirty="0"/>
          </a:p>
          <a:p>
            <a:r>
              <a:rPr lang="en-GB" dirty="0"/>
              <a:t>Mothers that fed to a </a:t>
            </a:r>
            <a:r>
              <a:rPr lang="en-GB" b="1" dirty="0"/>
              <a:t>set routine </a:t>
            </a:r>
            <a:r>
              <a:rPr lang="en-GB" dirty="0"/>
              <a:t>were much more likely to experience breastfeeding </a:t>
            </a:r>
            <a:r>
              <a:rPr lang="en-GB" b="1" dirty="0"/>
              <a:t>difficulties</a:t>
            </a:r>
            <a:r>
              <a:rPr lang="en-GB" dirty="0"/>
              <a:t>, leading to them </a:t>
            </a:r>
            <a:r>
              <a:rPr lang="en-GB" b="1" dirty="0"/>
              <a:t>stopping breastfeeding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Reasons for feeding to a set routine included </a:t>
            </a:r>
            <a:r>
              <a:rPr lang="en-GB" b="1" dirty="0"/>
              <a:t>worrying that a baby was feeding too often</a:t>
            </a:r>
            <a:r>
              <a:rPr lang="en-GB" dirty="0"/>
              <a:t>, as well as the belief that a baby should be established in a </a:t>
            </a:r>
            <a:r>
              <a:rPr lang="en-GB" b="1" dirty="0"/>
              <a:t>set routine and sleep </a:t>
            </a:r>
            <a:r>
              <a:rPr lang="en-GB" dirty="0"/>
              <a:t>through the night from an early age. This belief was also tied into wider </a:t>
            </a:r>
            <a:r>
              <a:rPr lang="en-GB" b="1" dirty="0"/>
              <a:t>pressures on women to ‘get their lives back</a:t>
            </a:r>
            <a:r>
              <a:rPr lang="en-GB" dirty="0"/>
              <a:t>’ and return to work, lose weight and socialise.</a:t>
            </a:r>
          </a:p>
          <a:p>
            <a:endParaRPr lang="en-GB" dirty="0"/>
          </a:p>
          <a:p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A9C0"/>
                </a:solidFill>
              </a:rPr>
              <a:t>EPSRC</a:t>
            </a:r>
            <a:endParaRPr lang="en-GB" sz="4000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1412776"/>
            <a:ext cx="770485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824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A9C0"/>
                </a:solidFill>
              </a:rPr>
              <a:t>Research Summary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r>
              <a:rPr lang="en-GB" sz="2000" dirty="0" smtClean="0"/>
              <a:t>Dr Madeline </a:t>
            </a:r>
            <a:r>
              <a:rPr lang="en-GB" sz="2000" dirty="0"/>
              <a:t>Balaam, Lecturer in the School of Computing </a:t>
            </a:r>
            <a:r>
              <a:rPr lang="en-GB" sz="2000" dirty="0" smtClean="0"/>
              <a:t>Science, Newcastle University</a:t>
            </a:r>
          </a:p>
          <a:p>
            <a:endParaRPr lang="en-GB" sz="2000" dirty="0"/>
          </a:p>
          <a:p>
            <a:r>
              <a:rPr lang="en-GB" sz="2000" b="1" dirty="0" err="1" smtClean="0"/>
              <a:t>FeedFinder</a:t>
            </a:r>
            <a:r>
              <a:rPr lang="en-GB" sz="2000" b="1" dirty="0" smtClean="0"/>
              <a:t> is </a:t>
            </a:r>
            <a:r>
              <a:rPr lang="en-GB" sz="2000" b="1" dirty="0"/>
              <a:t>a mobile phone app</a:t>
            </a:r>
            <a:r>
              <a:rPr lang="en-GB" sz="2000" dirty="0"/>
              <a:t> that supports women in finding, reviewing and sharing places for public breastfeeding.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</a:t>
            </a:r>
            <a:r>
              <a:rPr lang="en-GB" sz="2000" dirty="0" smtClean="0"/>
              <a:t>orks in </a:t>
            </a:r>
            <a:r>
              <a:rPr lang="en-GB" sz="2000" dirty="0"/>
              <a:t>the </a:t>
            </a:r>
            <a:r>
              <a:rPr lang="en-GB" sz="2000" b="1" dirty="0"/>
              <a:t>same way as Trip Advisor</a:t>
            </a:r>
            <a:r>
              <a:rPr lang="en-GB" sz="2000" dirty="0"/>
              <a:t>, encouraging women to leave reviews for places where they have breastfed, as well as add new venues when they breastfeed somewhere that isn’t already </a:t>
            </a:r>
            <a:r>
              <a:rPr lang="en-GB" sz="2000" dirty="0" smtClean="0"/>
              <a:t>listed.</a:t>
            </a:r>
          </a:p>
          <a:p>
            <a:endParaRPr lang="en-GB" sz="2000" dirty="0"/>
          </a:p>
          <a:p>
            <a:r>
              <a:rPr lang="en-GB" sz="2000" dirty="0"/>
              <a:t>It is free to download </a:t>
            </a:r>
            <a:r>
              <a:rPr lang="en-GB" sz="2000" dirty="0" smtClean="0"/>
              <a:t>with </a:t>
            </a:r>
            <a:r>
              <a:rPr lang="en-GB" sz="2000" b="1" dirty="0"/>
              <a:t>over 4,000 users</a:t>
            </a:r>
            <a:r>
              <a:rPr lang="en-GB" sz="2000" dirty="0"/>
              <a:t>, who have </a:t>
            </a:r>
            <a:r>
              <a:rPr lang="en-GB" sz="2000" dirty="0" smtClean="0"/>
              <a:t>mapped </a:t>
            </a:r>
            <a:r>
              <a:rPr lang="en-GB" sz="2000" dirty="0"/>
              <a:t>and reviewed </a:t>
            </a:r>
            <a:r>
              <a:rPr lang="en-GB" sz="2000" b="1" dirty="0"/>
              <a:t>over 2000 locations </a:t>
            </a:r>
            <a:r>
              <a:rPr lang="en-GB" sz="2000" dirty="0"/>
              <a:t>in the UK. Adoption in the North East has been </a:t>
            </a:r>
            <a:r>
              <a:rPr lang="en-GB" sz="2000" dirty="0" smtClean="0"/>
              <a:t>good</a:t>
            </a:r>
            <a:r>
              <a:rPr lang="en-GB" sz="2000" dirty="0"/>
              <a:t>, with the region currently listing 325 venues and 551 reviews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/>
              <a:t>S</a:t>
            </a:r>
            <a:r>
              <a:rPr lang="en-GB" sz="2000" dirty="0" smtClean="0"/>
              <a:t>everal </a:t>
            </a:r>
            <a:r>
              <a:rPr lang="en-GB" sz="2000" b="1" dirty="0"/>
              <a:t>NHS Trusts now use and recommend </a:t>
            </a:r>
            <a:r>
              <a:rPr lang="en-GB" sz="2000" dirty="0" err="1"/>
              <a:t>FeedFinder</a:t>
            </a:r>
            <a:r>
              <a:rPr lang="en-GB" sz="2000" dirty="0"/>
              <a:t> to new mothers as part of their community midwifery service.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00A9C0"/>
                </a:solidFill>
              </a:rPr>
              <a:t>UKRI </a:t>
            </a:r>
            <a:r>
              <a:rPr lang="en-GB" sz="4000" dirty="0">
                <a:solidFill>
                  <a:srgbClr val="00A9C0"/>
                </a:solidFill>
              </a:rPr>
              <a:t>Future Leaders </a:t>
            </a:r>
            <a:r>
              <a:rPr lang="en-GB" sz="4000" dirty="0" smtClean="0">
                <a:solidFill>
                  <a:srgbClr val="00A9C0"/>
                </a:solidFill>
              </a:rPr>
              <a:t>Fellow</a:t>
            </a:r>
            <a:br>
              <a:rPr lang="en-GB" sz="4000" dirty="0" smtClean="0">
                <a:solidFill>
                  <a:srgbClr val="00A9C0"/>
                </a:solidFill>
              </a:rPr>
            </a:br>
            <a:endParaRPr lang="en-GB" sz="4000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64860" y="1412776"/>
            <a:ext cx="7351556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9C0"/>
                </a:solidFill>
              </a:rPr>
              <a:t>Outline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Strategic Context</a:t>
            </a:r>
          </a:p>
          <a:p>
            <a:r>
              <a:rPr lang="en-GB" dirty="0" smtClean="0"/>
              <a:t>Research Context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general media</a:t>
            </a:r>
          </a:p>
          <a:p>
            <a:pPr lvl="1"/>
            <a:r>
              <a:rPr lang="en-GB" dirty="0" smtClean="0"/>
              <a:t>UK Research and Innovation (UKRI)  news/blogs/database</a:t>
            </a:r>
          </a:p>
          <a:p>
            <a:r>
              <a:rPr lang="en-GB" dirty="0" smtClean="0"/>
              <a:t>Closing Thoughts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A9C0"/>
                </a:solidFill>
              </a:rPr>
              <a:t>Research Summary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en-GB" sz="2200" dirty="0" smtClean="0"/>
              <a:t>The </a:t>
            </a:r>
            <a:r>
              <a:rPr lang="en-GB" sz="2200" dirty="0"/>
              <a:t>production of unnecessary infant and toddler formulas exacerbates environmental damage and should be a matter of increasing global </a:t>
            </a:r>
            <a:r>
              <a:rPr lang="en-GB" sz="2200" dirty="0" smtClean="0"/>
              <a:t>concern.</a:t>
            </a:r>
          </a:p>
          <a:p>
            <a:endParaRPr lang="en-GB" sz="2200" dirty="0" smtClean="0"/>
          </a:p>
          <a:p>
            <a:r>
              <a:rPr lang="en-GB" sz="2200" dirty="0"/>
              <a:t>Dr Natalie </a:t>
            </a:r>
            <a:r>
              <a:rPr lang="en-GB" sz="2200" dirty="0" err="1"/>
              <a:t>Shenker</a:t>
            </a:r>
            <a:r>
              <a:rPr lang="en-GB" sz="2200" dirty="0"/>
              <a:t>, UKRI Future Leaders Fellow at Imperial College London, and colleagues highlight research showing </a:t>
            </a:r>
            <a:r>
              <a:rPr lang="en-GB" sz="2200" b="1" dirty="0"/>
              <a:t>breastfeeding for six months saves an estimated 95-153 kg CO</a:t>
            </a:r>
            <a:r>
              <a:rPr lang="en-GB" sz="2200" b="1" baseline="-25000" dirty="0"/>
              <a:t>2</a:t>
            </a:r>
            <a:r>
              <a:rPr lang="en-GB" sz="2200" b="1" dirty="0"/>
              <a:t> equivalent </a:t>
            </a:r>
            <a:r>
              <a:rPr lang="en-GB" sz="2200" dirty="0"/>
              <a:t>per baby compared with formula feeding</a:t>
            </a:r>
            <a:r>
              <a:rPr lang="en-GB" sz="2200" dirty="0" smtClean="0"/>
              <a:t>.</a:t>
            </a:r>
          </a:p>
          <a:p>
            <a:endParaRPr lang="en-GB" sz="2200" dirty="0"/>
          </a:p>
          <a:p>
            <a:r>
              <a:rPr lang="en-GB" sz="2200" dirty="0"/>
              <a:t>For the UK </a:t>
            </a:r>
            <a:r>
              <a:rPr lang="en-GB" sz="2200" dirty="0" smtClean="0"/>
              <a:t>, </a:t>
            </a:r>
            <a:r>
              <a:rPr lang="en-GB" sz="2200" dirty="0"/>
              <a:t>carbon emission savings gained by supporting mothers to breastfeed would </a:t>
            </a:r>
            <a:r>
              <a:rPr lang="en-GB" sz="2200" b="1" dirty="0"/>
              <a:t>equate to taking between 50,000 and 77,500 cars off the road each </a:t>
            </a:r>
            <a:r>
              <a:rPr lang="en-GB" sz="2200" b="1" dirty="0" smtClean="0"/>
              <a:t>year</a:t>
            </a:r>
            <a:r>
              <a:rPr lang="en-GB" sz="2200" dirty="0" smtClean="0"/>
              <a:t>.</a:t>
            </a:r>
          </a:p>
          <a:p>
            <a:endParaRPr lang="en-GB" sz="2200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A9C0"/>
                </a:solidFill>
              </a:rPr>
              <a:t>ERSC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1630997"/>
            <a:ext cx="7632848" cy="431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292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A9C0"/>
                </a:solidFill>
              </a:rPr>
              <a:t>Research Summary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352425" lvl="1" indent="-352425">
              <a:buFont typeface="Arial" panose="020B0604020202020204" pitchFamily="34" charset="0"/>
              <a:buChar char="•"/>
            </a:pPr>
            <a:r>
              <a:rPr lang="en-GB" sz="2000" dirty="0" smtClean="0"/>
              <a:t>Dr Laura Brown’s PhD examined </a:t>
            </a:r>
            <a:r>
              <a:rPr lang="en-GB" sz="2000" b="1" dirty="0" smtClean="0"/>
              <a:t>environmental links in 2 UK cohort studies</a:t>
            </a:r>
            <a:r>
              <a:rPr lang="en-GB" sz="2000" dirty="0" smtClean="0"/>
              <a:t> – The </a:t>
            </a:r>
            <a:r>
              <a:rPr lang="en-GB" sz="2000" dirty="0" err="1" smtClean="0"/>
              <a:t>Millenium</a:t>
            </a:r>
            <a:r>
              <a:rPr lang="en-GB" sz="2000" dirty="0" smtClean="0"/>
              <a:t> Cohort Study and the Born in Bradford study.</a:t>
            </a:r>
          </a:p>
          <a:p>
            <a:pPr marL="352425" lvl="1" indent="-352425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52425" lvl="1" indent="-352425">
              <a:buFont typeface="Arial" panose="020B0604020202020204" pitchFamily="34" charset="0"/>
              <a:buChar char="•"/>
            </a:pPr>
            <a:r>
              <a:rPr lang="en-GB" sz="2000" dirty="0" smtClean="0"/>
              <a:t>The findings support a </a:t>
            </a:r>
            <a:r>
              <a:rPr lang="en-GB" sz="2000" b="1" dirty="0" smtClean="0"/>
              <a:t>shift in focus away from individual factors </a:t>
            </a:r>
            <a:r>
              <a:rPr lang="en-GB" sz="2000" dirty="0" smtClean="0"/>
              <a:t>and </a:t>
            </a:r>
            <a:r>
              <a:rPr lang="en-GB" sz="2000" b="1" dirty="0" smtClean="0"/>
              <a:t>towards altering the landscape of women’s decision-making contexts </a:t>
            </a:r>
            <a:r>
              <a:rPr lang="en-GB" sz="2000" dirty="0" smtClean="0"/>
              <a:t>when considering behaviours relevant to public health.</a:t>
            </a:r>
          </a:p>
          <a:p>
            <a:pPr marL="0" lvl="1" indent="0">
              <a:buNone/>
            </a:pPr>
            <a:endParaRPr lang="en-GB" sz="2000" dirty="0" smtClean="0"/>
          </a:p>
          <a:p>
            <a:r>
              <a:rPr lang="en-GB" sz="2000" dirty="0" smtClean="0"/>
              <a:t>White UK-born women are susceptible to adverse environmental exposures, they are perhaps </a:t>
            </a:r>
            <a:r>
              <a:rPr lang="en-GB" sz="2000" b="1" dirty="0" smtClean="0"/>
              <a:t>lacking the sociocultural protection </a:t>
            </a:r>
            <a:r>
              <a:rPr lang="en-GB" sz="2000" dirty="0" smtClean="0"/>
              <a:t>afforded by the cultural and religious affiliations of other ethnic groups.</a:t>
            </a:r>
          </a:p>
          <a:p>
            <a:endParaRPr lang="en-GB" sz="2000" dirty="0" smtClean="0"/>
          </a:p>
          <a:p>
            <a:r>
              <a:rPr lang="en-GB" sz="2000" dirty="0" smtClean="0"/>
              <a:t>Need to improve the support for women to breastfeed in public. Women who are brave enough to breastfeed in public are judged negatively. There is also a need to address the physical aspects of the environment to render it more supportive of healthful infant feeding practices.</a:t>
            </a:r>
            <a:endParaRPr lang="en-US" sz="2000" b="1" dirty="0" smtClean="0"/>
          </a:p>
          <a:p>
            <a:pPr marL="457200" lvl="1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A9C0"/>
                </a:solidFill>
              </a:rPr>
              <a:t>UKRI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6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88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A9C0"/>
                </a:solidFill>
              </a:rPr>
              <a:t>Research Summary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29411"/>
          </a:xfrm>
        </p:spPr>
        <p:txBody>
          <a:bodyPr>
            <a:noAutofit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UK has no dedicated centre of research into human milk, and few centres in the world focus on the maternal health impact of breastfeeding. </a:t>
            </a:r>
            <a:r>
              <a:rPr lang="en-GB" sz="2000" dirty="0" smtClean="0"/>
              <a:t>An </a:t>
            </a:r>
            <a:r>
              <a:rPr lang="en-GB" sz="2000" dirty="0"/>
              <a:t>innovative programme of 3</a:t>
            </a:r>
            <a:r>
              <a:rPr lang="en-GB" sz="2000" dirty="0" smtClean="0"/>
              <a:t> </a:t>
            </a:r>
            <a:r>
              <a:rPr lang="en-GB" sz="2000" dirty="0"/>
              <a:t>research projects </a:t>
            </a:r>
            <a:r>
              <a:rPr lang="en-GB" sz="2000" dirty="0" smtClean="0"/>
              <a:t>will be undertaken by </a:t>
            </a:r>
            <a:r>
              <a:rPr lang="en-GB" sz="2000" dirty="0"/>
              <a:t>Dr Natalie </a:t>
            </a:r>
            <a:r>
              <a:rPr lang="en-GB" sz="2000" dirty="0" err="1"/>
              <a:t>Shenker</a:t>
            </a:r>
            <a:r>
              <a:rPr lang="en-GB" sz="2000" dirty="0"/>
              <a:t> :</a:t>
            </a:r>
            <a:endParaRPr lang="en-GB" sz="2000" dirty="0" smtClean="0"/>
          </a:p>
          <a:p>
            <a:pPr lvl="1"/>
            <a:r>
              <a:rPr lang="en-GB" sz="2000" dirty="0" smtClean="0"/>
              <a:t>1. Provision of evidence </a:t>
            </a:r>
            <a:r>
              <a:rPr lang="en-GB" sz="2000" dirty="0"/>
              <a:t>of early changes in normal breast cells and provide important </a:t>
            </a:r>
            <a:r>
              <a:rPr lang="en-GB" sz="2000" dirty="0" smtClean="0"/>
              <a:t>insights </a:t>
            </a:r>
            <a:r>
              <a:rPr lang="en-GB" sz="2000" dirty="0"/>
              <a:t>into how these increase </a:t>
            </a:r>
            <a:r>
              <a:rPr lang="en-GB" sz="2000" dirty="0" smtClean="0"/>
              <a:t>risk of cancer. This </a:t>
            </a:r>
            <a:r>
              <a:rPr lang="en-GB" sz="2000" dirty="0"/>
              <a:t>work will provide the evidence needed to create a large study of </a:t>
            </a:r>
            <a:r>
              <a:rPr lang="en-GB" sz="2000" dirty="0" smtClean="0"/>
              <a:t>human milk to </a:t>
            </a:r>
            <a:r>
              <a:rPr lang="en-GB" sz="2000" b="1" dirty="0"/>
              <a:t>develop new cancer screening </a:t>
            </a:r>
            <a:r>
              <a:rPr lang="en-GB" sz="2000" b="1" dirty="0" smtClean="0"/>
              <a:t>tests</a:t>
            </a:r>
            <a:r>
              <a:rPr lang="en-GB" sz="2000" dirty="0" smtClean="0"/>
              <a:t>.</a:t>
            </a:r>
          </a:p>
          <a:p>
            <a:pPr lvl="1"/>
            <a:r>
              <a:rPr lang="en-GB" sz="2000" dirty="0" smtClean="0"/>
              <a:t>2. The WHO </a:t>
            </a:r>
            <a:r>
              <a:rPr lang="en-GB" sz="2000" dirty="0"/>
              <a:t>recommends children are breastfed for at least 2 years, but only tiny amounts of data exists on the composition of human milk beyond 6 months. </a:t>
            </a:r>
            <a:r>
              <a:rPr lang="en-GB" sz="2000" dirty="0" smtClean="0"/>
              <a:t>This study will profile </a:t>
            </a:r>
            <a:r>
              <a:rPr lang="en-GB" sz="2000" dirty="0"/>
              <a:t>each sample for the 1000s of fatty acids to </a:t>
            </a:r>
            <a:r>
              <a:rPr lang="en-GB" sz="2000" b="1" dirty="0"/>
              <a:t>understand how milk composition changes</a:t>
            </a:r>
            <a:r>
              <a:rPr lang="en-GB" sz="2000" dirty="0"/>
              <a:t>, if at </a:t>
            </a:r>
            <a:r>
              <a:rPr lang="en-GB" sz="2000" dirty="0" smtClean="0"/>
              <a:t>all.</a:t>
            </a:r>
          </a:p>
          <a:p>
            <a:pPr lvl="1"/>
            <a:r>
              <a:rPr lang="en-GB" sz="2000" dirty="0" smtClean="0"/>
              <a:t>3. Late </a:t>
            </a:r>
            <a:r>
              <a:rPr lang="en-GB" sz="2000" dirty="0"/>
              <a:t>preterm </a:t>
            </a:r>
            <a:r>
              <a:rPr lang="en-GB" sz="2000" dirty="0" smtClean="0"/>
              <a:t>babies</a:t>
            </a:r>
            <a:r>
              <a:rPr lang="en-GB" sz="2000" dirty="0"/>
              <a:t> </a:t>
            </a:r>
            <a:r>
              <a:rPr lang="en-GB" sz="2000" dirty="0" smtClean="0"/>
              <a:t>have </a:t>
            </a:r>
            <a:r>
              <a:rPr lang="en-GB" sz="2000" dirty="0"/>
              <a:t>a lower chance of establishing breastfeeding. </a:t>
            </a:r>
            <a:r>
              <a:rPr lang="en-GB" sz="2000" b="1" dirty="0"/>
              <a:t>L</a:t>
            </a:r>
            <a:r>
              <a:rPr lang="en-GB" sz="2000" b="1" dirty="0" smtClean="0"/>
              <a:t>ate preterm babies </a:t>
            </a:r>
            <a:r>
              <a:rPr lang="en-GB" sz="2000" dirty="0" smtClean="0"/>
              <a:t>will be randomised </a:t>
            </a:r>
            <a:r>
              <a:rPr lang="en-GB" sz="2000" b="1" dirty="0"/>
              <a:t>to receive donor milk </a:t>
            </a:r>
            <a:r>
              <a:rPr lang="en-GB" sz="2000" dirty="0"/>
              <a:t>compared to formula with lactation support to assess whether this helps mothers to </a:t>
            </a:r>
            <a:r>
              <a:rPr lang="en-GB" sz="2000" b="1" dirty="0"/>
              <a:t>establish breastfeeding</a:t>
            </a:r>
            <a:r>
              <a:rPr lang="en-GB" sz="2000" dirty="0"/>
              <a:t>.</a:t>
            </a:r>
            <a:br>
              <a:rPr lang="en-GB" sz="2000" dirty="0"/>
            </a:br>
            <a:endParaRPr lang="en-GB" sz="2000" dirty="0" smtClean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9C0"/>
                </a:solidFill>
              </a:rPr>
              <a:t>MRC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5" y="1484784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2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824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A9C0"/>
                </a:solidFill>
              </a:rPr>
              <a:t>Research Summary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en-GB" sz="2000" dirty="0"/>
              <a:t>Pakistani and Bangladeshi communities living in the UK may be more vulnerable to lower breastfeeding rates than previously thought.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Dr Naomi Bartle of Coventry University aims to </a:t>
            </a:r>
            <a:r>
              <a:rPr lang="en-GB" sz="2000" dirty="0"/>
              <a:t>develop a </a:t>
            </a:r>
            <a:r>
              <a:rPr lang="en-GB" sz="2000" b="1" dirty="0"/>
              <a:t>novel, culturally specific and acceptable intervention</a:t>
            </a:r>
            <a:r>
              <a:rPr lang="en-GB" sz="2000" dirty="0"/>
              <a:t> to promote optimal infant feeding practices amongst </a:t>
            </a:r>
            <a:r>
              <a:rPr lang="en-GB" sz="2000" dirty="0" smtClean="0"/>
              <a:t>the women in these communities.</a:t>
            </a:r>
          </a:p>
          <a:p>
            <a:endParaRPr lang="en-GB" sz="2000" dirty="0"/>
          </a:p>
          <a:p>
            <a:r>
              <a:rPr lang="en-GB" sz="2000" dirty="0" smtClean="0"/>
              <a:t>To enable </a:t>
            </a:r>
            <a:r>
              <a:rPr lang="en-GB" sz="2000" dirty="0"/>
              <a:t>community and healthcare practitioners to provide culturally sensitive and evidence based information and support to families about infant feeding and to </a:t>
            </a:r>
            <a:r>
              <a:rPr lang="en-GB" sz="2000" b="1" dirty="0"/>
              <a:t>facilitate behaviour change </a:t>
            </a:r>
            <a:r>
              <a:rPr lang="en-GB" sz="2000" dirty="0"/>
              <a:t>within the </a:t>
            </a:r>
            <a:r>
              <a:rPr lang="en-GB" sz="2000" dirty="0" smtClean="0"/>
              <a:t>communities.</a:t>
            </a:r>
          </a:p>
          <a:p>
            <a:endParaRPr lang="en-GB" sz="2000" dirty="0" smtClean="0"/>
          </a:p>
          <a:p>
            <a:r>
              <a:rPr lang="en-GB" sz="2000" dirty="0" smtClean="0"/>
              <a:t>To describe </a:t>
            </a:r>
            <a:r>
              <a:rPr lang="en-GB" sz="2000" dirty="0"/>
              <a:t>and disseminate the intervention so that community or health practitioners could </a:t>
            </a:r>
            <a:r>
              <a:rPr lang="en-GB" sz="2000" b="1" dirty="0"/>
              <a:t>apply the methodology to other communities </a:t>
            </a:r>
            <a:r>
              <a:rPr lang="en-GB" sz="2000" dirty="0"/>
              <a:t>in their local areas.</a:t>
            </a:r>
          </a:p>
          <a:p>
            <a:endParaRPr lang="en-GB" sz="2000" dirty="0" smtClean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A9C0"/>
                </a:solidFill>
              </a:rPr>
              <a:t>Closing </a:t>
            </a:r>
            <a:r>
              <a:rPr lang="en-GB" dirty="0" smtClean="0">
                <a:solidFill>
                  <a:srgbClr val="00A9C0"/>
                </a:solidFill>
              </a:rPr>
              <a:t>Thoughts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There is a lot of research being undertaken</a:t>
            </a:r>
          </a:p>
          <a:p>
            <a:r>
              <a:rPr lang="en-GB" dirty="0" smtClean="0"/>
              <a:t>It is getting media attention</a:t>
            </a:r>
          </a:p>
          <a:p>
            <a:r>
              <a:rPr lang="en-GB" dirty="0" smtClean="0"/>
              <a:t>There are a lot of different types of research funded by many different funders</a:t>
            </a:r>
          </a:p>
          <a:p>
            <a:r>
              <a:rPr lang="en-GB" dirty="0" smtClean="0"/>
              <a:t>There are a lot of online tools to help find the research and who is leading it</a:t>
            </a:r>
          </a:p>
          <a:p>
            <a:r>
              <a:rPr lang="en-GB" dirty="0" smtClean="0"/>
              <a:t>There has never been a more exciting time to get involved in research as there is increasing emphasis on early childhood experience and life outcomes</a:t>
            </a:r>
          </a:p>
          <a:p>
            <a:r>
              <a:rPr lang="en-GB" dirty="0" smtClean="0"/>
              <a:t>Enjoy the day and make the most of the knowledge and expertise here today to make connections and to get actively involved in research and shaping the research agenda</a:t>
            </a:r>
            <a:endParaRPr lang="en-GB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 descr="C:\Users\narms003\AppData\Local\Microsoft\Windows\Temporary Internet Files\Content.IE5\59F0BY19\thank-you-smiley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3942470" cy="36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@adm\Logos\PHA\PHA_R&amp;Dlogo_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521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A9C0"/>
                </a:solidFill>
              </a:rPr>
              <a:t>Breastfeeding Strategy NI</a:t>
            </a:r>
            <a:endParaRPr lang="en-GB" dirty="0">
              <a:solidFill>
                <a:srgbClr val="00A9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93" b="96429" l="28298" r="71383">
                        <a14:foregroundMark x1="45000" y1="61054" x2="45000" y2="61054"/>
                        <a14:foregroundMark x1="56064" y1="56633" x2="56064" y2="56633"/>
                        <a14:foregroundMark x1="56809" y1="70918" x2="56809" y2="70918"/>
                        <a14:foregroundMark x1="41064" y1="47449" x2="41064" y2="47449"/>
                        <a14:foregroundMark x1="32766" y1="41667" x2="32766" y2="41667"/>
                        <a14:foregroundMark x1="56809" y1="13946" x2="56809" y2="13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20688" y="1196752"/>
            <a:ext cx="7416824" cy="525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51920" y="1628800"/>
            <a:ext cx="4834880" cy="5040560"/>
          </a:xfrm>
        </p:spPr>
        <p:txBody>
          <a:bodyPr/>
          <a:lstStyle/>
          <a:p>
            <a:r>
              <a:rPr lang="en-GB" dirty="0" smtClean="0"/>
              <a:t>The purpose of the Strategy is to improve the health and well-being of mothers and babies in NI through breastfeeding</a:t>
            </a:r>
          </a:p>
          <a:p>
            <a:endParaRPr lang="en-GB" dirty="0" smtClean="0"/>
          </a:p>
          <a:p>
            <a:r>
              <a:rPr lang="en-GB" smtClean="0"/>
              <a:t>It sets </a:t>
            </a:r>
            <a:r>
              <a:rPr lang="en-GB" dirty="0" smtClean="0"/>
              <a:t>out the strategic direction to protect, promote, support and normalise breastfeeding in NI</a:t>
            </a:r>
            <a:endParaRPr lang="en-GB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9C0"/>
                </a:solidFill>
              </a:rPr>
              <a:t>BSISG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3284984"/>
            <a:ext cx="4038600" cy="3052936"/>
          </a:xfrm>
        </p:spPr>
        <p:txBody>
          <a:bodyPr>
            <a:normAutofit/>
          </a:bodyPr>
          <a:lstStyle/>
          <a:p>
            <a:r>
              <a:rPr lang="en-GB" dirty="0" smtClean="0"/>
              <a:t>PHA</a:t>
            </a:r>
          </a:p>
          <a:p>
            <a:r>
              <a:rPr lang="en-GB" dirty="0" err="1" smtClean="0"/>
              <a:t>Tinylife</a:t>
            </a:r>
            <a:endParaRPr lang="en-GB" dirty="0" smtClean="0"/>
          </a:p>
          <a:p>
            <a:r>
              <a:rPr lang="en-GB" dirty="0" smtClean="0"/>
              <a:t>HSCTs</a:t>
            </a:r>
          </a:p>
          <a:p>
            <a:r>
              <a:rPr lang="en-GB" dirty="0" smtClean="0"/>
              <a:t>Early Years</a:t>
            </a:r>
          </a:p>
          <a:p>
            <a:r>
              <a:rPr lang="en-GB" dirty="0" smtClean="0"/>
              <a:t>La </a:t>
            </a:r>
            <a:r>
              <a:rPr lang="en-GB" dirty="0" err="1"/>
              <a:t>Leche</a:t>
            </a:r>
            <a:r>
              <a:rPr lang="en-GB" dirty="0"/>
              <a:t> </a:t>
            </a:r>
            <a:r>
              <a:rPr lang="en-GB" dirty="0" smtClean="0"/>
              <a:t>League </a:t>
            </a:r>
          </a:p>
          <a:p>
            <a:endParaRPr lang="en-GB" dirty="0">
              <a:ea typeface="Calibri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6016" y="3212976"/>
            <a:ext cx="4038600" cy="3052935"/>
          </a:xfrm>
        </p:spPr>
        <p:txBody>
          <a:bodyPr>
            <a:normAutofit/>
          </a:bodyPr>
          <a:lstStyle/>
          <a:p>
            <a:r>
              <a:rPr lang="en-GB" dirty="0" smtClean="0"/>
              <a:t>Education</a:t>
            </a:r>
            <a:endParaRPr lang="en-GB" dirty="0"/>
          </a:p>
          <a:p>
            <a:r>
              <a:rPr lang="en-GB" dirty="0" err="1" smtClean="0"/>
              <a:t>DoH</a:t>
            </a:r>
            <a:endParaRPr lang="en-GB" dirty="0" smtClean="0"/>
          </a:p>
          <a:p>
            <a:r>
              <a:rPr lang="en-GB" dirty="0" smtClean="0"/>
              <a:t>Sure Start</a:t>
            </a:r>
          </a:p>
          <a:p>
            <a:r>
              <a:rPr lang="en-GB" dirty="0" smtClean="0"/>
              <a:t>TAMBA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4464" y="1349693"/>
            <a:ext cx="6162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cs typeface="Arial" panose="020B0604020202020204" pitchFamily="34" charset="0"/>
              </a:rPr>
              <a:t>Chair: </a:t>
            </a:r>
          </a:p>
          <a:p>
            <a:pPr algn="ctr"/>
            <a:r>
              <a:rPr lang="en-GB" sz="3200" dirty="0" smtClean="0">
                <a:cs typeface="Arial" panose="020B0604020202020204" pitchFamily="34" charset="0"/>
              </a:rPr>
              <a:t>Brendan Bonner, Assistant Director, </a:t>
            </a:r>
          </a:p>
          <a:p>
            <a:pPr algn="ctr"/>
            <a:r>
              <a:rPr lang="en-GB" sz="3200" dirty="0" smtClean="0">
                <a:cs typeface="Arial" panose="020B0604020202020204" pitchFamily="34" charset="0"/>
              </a:rPr>
              <a:t>Health Improvement, PHA</a:t>
            </a:r>
            <a:endParaRPr lang="en-GB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BSISG</a:t>
            </a:r>
            <a:endParaRPr lang="en-GB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084087"/>
              </p:ext>
            </p:extLst>
          </p:nvPr>
        </p:nvGraphicFramePr>
        <p:xfrm>
          <a:off x="457200" y="1844824"/>
          <a:ext cx="82296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216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Workstrand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Chair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 Legislation &amp; Workplace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Bryan Dooley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2. HSC &amp; Community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Siobhan Slavin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3.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Neonatal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Janet Calvert &amp; Heather Reid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4. Professional training &amp; Development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Shirley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Stronge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5. Public Information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Stephen</a:t>
                      </a:r>
                      <a:r>
                        <a:rPr lang="en-GB" baseline="0" dirty="0" smtClean="0"/>
                        <a:t> Wilson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Viola Johnston 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6. Monitoring and indicators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Julie Neill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7.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Research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Nicola Armstrong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9C0"/>
                </a:solidFill>
              </a:rPr>
              <a:t>Research </a:t>
            </a:r>
            <a:r>
              <a:rPr lang="en-GB" dirty="0" err="1" smtClean="0">
                <a:solidFill>
                  <a:srgbClr val="00A9C0"/>
                </a:solidFill>
              </a:rPr>
              <a:t>Workstrand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Action 1 </a:t>
            </a:r>
          </a:p>
          <a:p>
            <a:pPr marL="0" indent="0">
              <a:buNone/>
            </a:pPr>
            <a:r>
              <a:rPr lang="en-GB" dirty="0"/>
              <a:t>Review research evidence &amp; information on effective practice in relation to breastfeeding, on an on-going basis and advise BSISG accordingly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/>
              <a:t>Action 2 </a:t>
            </a:r>
          </a:p>
          <a:p>
            <a:pPr marL="0" indent="0">
              <a:buNone/>
            </a:pPr>
            <a:r>
              <a:rPr lang="en-GB" b="1" dirty="0"/>
              <a:t>Influence new and ongoing breastfeeding research to build an understanding of what works in increasing breastfeeding rates in NI. In particular work with the NIPHRN, PhD programme, DMRS.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Action 3 </a:t>
            </a:r>
          </a:p>
          <a:p>
            <a:pPr marL="0" indent="0">
              <a:buNone/>
            </a:pPr>
            <a:r>
              <a:rPr lang="en-GB" dirty="0" smtClean="0"/>
              <a:t>Support </a:t>
            </a:r>
            <a:r>
              <a:rPr lang="en-GB" dirty="0"/>
              <a:t>breastfeeding research partnerships and explore opportunities for involvement in studies relating to breastfeeding from outside NI (page 35 of the review).</a:t>
            </a:r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A9C0"/>
                </a:solidFill>
              </a:rPr>
              <a:t>The General Media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dirty="0" smtClean="0"/>
              <a:t>3 key articles on breastfeeding research</a:t>
            </a:r>
          </a:p>
          <a:p>
            <a:pPr lvl="1"/>
            <a:r>
              <a:rPr lang="en-US" dirty="0" smtClean="0"/>
              <a:t>Surveillance study</a:t>
            </a:r>
          </a:p>
          <a:p>
            <a:pPr lvl="1"/>
            <a:r>
              <a:rPr lang="en-US" dirty="0" smtClean="0"/>
              <a:t>Laboratory study</a:t>
            </a:r>
          </a:p>
          <a:p>
            <a:pPr lvl="1"/>
            <a:r>
              <a:rPr lang="en-US" dirty="0" err="1" smtClean="0"/>
              <a:t>Randomised</a:t>
            </a:r>
            <a:r>
              <a:rPr lang="en-US" dirty="0" smtClean="0"/>
              <a:t> controlled trial</a:t>
            </a: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A9C0"/>
                </a:solidFill>
              </a:rPr>
              <a:t>The Guardian</a:t>
            </a:r>
            <a:br>
              <a:rPr lang="en-GB" dirty="0" smtClean="0">
                <a:solidFill>
                  <a:srgbClr val="00A9C0"/>
                </a:solidFill>
              </a:rPr>
            </a:br>
            <a:r>
              <a:rPr lang="en-GB" dirty="0" smtClean="0">
                <a:solidFill>
                  <a:srgbClr val="00A9C0"/>
                </a:solidFill>
              </a:rPr>
              <a:t>30 April 2019</a:t>
            </a:r>
            <a:endParaRPr lang="en-GB" dirty="0">
              <a:solidFill>
                <a:srgbClr val="00A9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1577255"/>
            <a:ext cx="7783604" cy="49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A9C0"/>
                </a:solidFill>
              </a:rPr>
              <a:t>Research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The data came from nearly 30,000 children monitored as part of the WHO Childhood Obesity Surveillance initiative (</a:t>
            </a:r>
            <a:r>
              <a:rPr lang="en-GB" sz="2400" dirty="0" smtClean="0"/>
              <a:t>COSI). </a:t>
            </a:r>
            <a:r>
              <a:rPr lang="en-GB" sz="2400" dirty="0"/>
              <a:t>Launched in 2007, </a:t>
            </a:r>
            <a:r>
              <a:rPr lang="en-GB" sz="2400" dirty="0" smtClean="0"/>
              <a:t>COSI receives </a:t>
            </a:r>
            <a:r>
              <a:rPr lang="en-GB" sz="2400" dirty="0"/>
              <a:t>data from about 40 countries on children aged six to nine </a:t>
            </a:r>
            <a:r>
              <a:rPr lang="en-GB" sz="2400" dirty="0" smtClean="0"/>
              <a:t>(not </a:t>
            </a:r>
            <a:r>
              <a:rPr lang="en-GB" sz="2400" dirty="0"/>
              <a:t>the </a:t>
            </a:r>
            <a:r>
              <a:rPr lang="en-GB" sz="2400" dirty="0" smtClean="0"/>
              <a:t>UK)</a:t>
            </a:r>
          </a:p>
          <a:p>
            <a:endParaRPr lang="en-GB" sz="2400" dirty="0" smtClean="0"/>
          </a:p>
          <a:p>
            <a:pPr lvl="1"/>
            <a:r>
              <a:rPr lang="en-GB" sz="2000" dirty="0"/>
              <a:t>C</a:t>
            </a:r>
            <a:r>
              <a:rPr lang="en-GB" sz="2000" dirty="0" smtClean="0"/>
              <a:t>hildren </a:t>
            </a:r>
            <a:r>
              <a:rPr lang="en-GB" sz="2000" dirty="0"/>
              <a:t>who were </a:t>
            </a:r>
            <a:r>
              <a:rPr lang="en-GB" sz="2000" b="1" dirty="0"/>
              <a:t>never breastfed were 22% more likely </a:t>
            </a:r>
            <a:r>
              <a:rPr lang="en-GB" sz="2000" dirty="0"/>
              <a:t>to be </a:t>
            </a:r>
            <a:r>
              <a:rPr lang="en-GB" sz="2000" dirty="0" smtClean="0"/>
              <a:t>obese </a:t>
            </a:r>
          </a:p>
          <a:p>
            <a:pPr lvl="1"/>
            <a:r>
              <a:rPr lang="en-GB" sz="2000" dirty="0"/>
              <a:t>T</a:t>
            </a:r>
            <a:r>
              <a:rPr lang="en-GB" sz="2000" dirty="0" smtClean="0"/>
              <a:t>hose </a:t>
            </a:r>
            <a:r>
              <a:rPr lang="en-GB" sz="2000" dirty="0"/>
              <a:t>who had been </a:t>
            </a:r>
            <a:r>
              <a:rPr lang="en-GB" sz="2000" b="1" dirty="0"/>
              <a:t>breastfed for less than six months were 12% more likely</a:t>
            </a:r>
            <a:r>
              <a:rPr lang="en-GB" sz="2000" dirty="0"/>
              <a:t> to be obese than children who were breastfed for six </a:t>
            </a:r>
            <a:r>
              <a:rPr lang="en-GB" sz="2000" dirty="0" smtClean="0"/>
              <a:t>months</a:t>
            </a:r>
          </a:p>
          <a:p>
            <a:pPr lvl="1"/>
            <a:r>
              <a:rPr lang="en-GB" sz="2000" b="1" dirty="0"/>
              <a:t>P</a:t>
            </a:r>
            <a:r>
              <a:rPr lang="en-GB" sz="2000" b="1" dirty="0" smtClean="0"/>
              <a:t>rotection </a:t>
            </a:r>
            <a:r>
              <a:rPr lang="en-GB" sz="2000" b="1" dirty="0"/>
              <a:t>for children who were exclusively breastfed for six months </a:t>
            </a:r>
            <a:r>
              <a:rPr lang="en-GB" sz="2000" dirty="0" smtClean="0"/>
              <a:t>was </a:t>
            </a:r>
            <a:r>
              <a:rPr lang="en-GB" sz="2000" dirty="0"/>
              <a:t>even </a:t>
            </a:r>
            <a:r>
              <a:rPr lang="en-GB" sz="2000" dirty="0" smtClean="0"/>
              <a:t>higher </a:t>
            </a:r>
            <a:r>
              <a:rPr lang="en-GB" sz="2000" dirty="0"/>
              <a:t>at 25</a:t>
            </a:r>
            <a:r>
              <a:rPr lang="en-GB" sz="2000" dirty="0" smtClean="0"/>
              <a:t>%</a:t>
            </a:r>
          </a:p>
          <a:p>
            <a:pPr lvl="1"/>
            <a:endParaRPr lang="en-GB" sz="2000" dirty="0" smtClean="0"/>
          </a:p>
          <a:p>
            <a:r>
              <a:rPr lang="en-GB" sz="2400" dirty="0"/>
              <a:t>Kate </a:t>
            </a:r>
            <a:r>
              <a:rPr lang="en-GB" sz="2400" dirty="0" err="1"/>
              <a:t>Brintworth</a:t>
            </a:r>
            <a:r>
              <a:rPr lang="en-GB" sz="2400" dirty="0"/>
              <a:t>, head of maternity transformation at the Royal College of Midwives, said the study reinforced the need to put more resources into supporting women to breastfeed.</a:t>
            </a:r>
            <a:endParaRPr lang="en-US" sz="2400" dirty="0"/>
          </a:p>
        </p:txBody>
      </p:sp>
      <p:pic>
        <p:nvPicPr>
          <p:cNvPr id="4" name="Picture 2" descr="F:\@adm\Logos\PHA\PHA_R&amp;Dlogo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" y="108240"/>
            <a:ext cx="1914144" cy="7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3856</TotalTime>
  <Words>1461</Words>
  <Application>Microsoft Office PowerPoint</Application>
  <PresentationFormat>On-screen Show (4:3)</PresentationFormat>
  <Paragraphs>190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  Breastfeeding Research:  A Funder’s Perspective   Ulster University, 8 November 2019  </vt:lpstr>
      <vt:lpstr>Outline</vt:lpstr>
      <vt:lpstr>Breastfeeding Strategy NI</vt:lpstr>
      <vt:lpstr>BSISG</vt:lpstr>
      <vt:lpstr>BSISG</vt:lpstr>
      <vt:lpstr>Research Workstrand</vt:lpstr>
      <vt:lpstr>The General Media</vt:lpstr>
      <vt:lpstr>The Guardian 30 April 2019</vt:lpstr>
      <vt:lpstr>Research Summary</vt:lpstr>
      <vt:lpstr>Daily Mail 30 May 2019</vt:lpstr>
      <vt:lpstr>Research Summary</vt:lpstr>
      <vt:lpstr>The Telegraph 18 September 2019</vt:lpstr>
      <vt:lpstr>Research Summary</vt:lpstr>
      <vt:lpstr>UKRI News/Blogs/Database</vt:lpstr>
      <vt:lpstr>ESRC</vt:lpstr>
      <vt:lpstr>Research Summary</vt:lpstr>
      <vt:lpstr>EPSRC</vt:lpstr>
      <vt:lpstr>Research Summary</vt:lpstr>
      <vt:lpstr>UKRI Future Leaders Fellow </vt:lpstr>
      <vt:lpstr>Research Summary</vt:lpstr>
      <vt:lpstr>ERSC</vt:lpstr>
      <vt:lpstr>Research Summary</vt:lpstr>
      <vt:lpstr>UKRI</vt:lpstr>
      <vt:lpstr>Research Summary</vt:lpstr>
      <vt:lpstr>MRC</vt:lpstr>
      <vt:lpstr>Research Summary</vt:lpstr>
      <vt:lpstr>Closing Thoughts</vt:lpstr>
      <vt:lpstr>PowerPoint Presentation</vt:lpstr>
    </vt:vector>
  </TitlesOfParts>
  <Company>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for Better Health and Social Care</dc:title>
  <dc:creator>Nicola Armstrong</dc:creator>
  <cp:lastModifiedBy>McCullough, Julie</cp:lastModifiedBy>
  <cp:revision>127</cp:revision>
  <cp:lastPrinted>2019-11-06T10:02:39Z</cp:lastPrinted>
  <dcterms:created xsi:type="dcterms:W3CDTF">2017-11-02T13:28:32Z</dcterms:created>
  <dcterms:modified xsi:type="dcterms:W3CDTF">2019-11-07T19:33:18Z</dcterms:modified>
</cp:coreProperties>
</file>