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62" r:id="rId6"/>
    <p:sldId id="261" r:id="rId7"/>
    <p:sldId id="259" r:id="rId8"/>
    <p:sldId id="281" r:id="rId9"/>
    <p:sldId id="263" r:id="rId10"/>
    <p:sldId id="282" r:id="rId11"/>
    <p:sldId id="277" r:id="rId12"/>
    <p:sldId id="278" r:id="rId13"/>
    <p:sldId id="283" r:id="rId14"/>
    <p:sldId id="264" r:id="rId15"/>
    <p:sldId id="279" r:id="rId16"/>
    <p:sldId id="265" r:id="rId17"/>
    <p:sldId id="267" r:id="rId18"/>
    <p:sldId id="270" r:id="rId19"/>
    <p:sldId id="269" r:id="rId20"/>
    <p:sldId id="280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57" autoAdjust="0"/>
  </p:normalViewPr>
  <p:slideViewPr>
    <p:cSldViewPr snapToGrid="0">
      <p:cViewPr varScale="1">
        <p:scale>
          <a:sx n="54" d="100"/>
          <a:sy n="54" d="100"/>
        </p:scale>
        <p:origin x="84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3\Seana%20Talbot\Libraries\Seana%20network%20documents\Maternity\Breastfeeding\Statistics\Breastfeeding%20data%202016%202017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3\Seana%20Talbot\Libraries\Documents\Maternity\Breastfeeding\Statistics\Births%20&amp;%20breastfeeding%20Saol%20U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3\Seana%20Talbot\Libraries\Seana%20network%20documents\Maternity\Breastfeeding\Statistics\Breastfeeding%20data%202016%202017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 2014p - adjusted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'[Breastfeeding data 2016 2017 2018.xlsx]Sheet1'!$Q$51</c:f>
              <c:strCache>
                <c:ptCount val="1"/>
                <c:pt idx="0">
                  <c:v>NI 2014p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'[Breastfeeding data 2016 2017 2018.xlsx]Sheet1'!$P$52:$P$55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'[Breastfeeding data 2016 2017 2018.xlsx]Sheet1'!$Q$52:$Q$55</c:f>
              <c:numCache>
                <c:formatCode>0%</c:formatCode>
                <c:ptCount val="4"/>
                <c:pt idx="0">
                  <c:v>0.59</c:v>
                </c:pt>
                <c:pt idx="1">
                  <c:v>0.43</c:v>
                </c:pt>
                <c:pt idx="2">
                  <c:v>0.2</c:v>
                </c:pt>
                <c:pt idx="3">
                  <c:v>0.02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2206424"/>
        <c:axId val="289802768"/>
      </c:lineChart>
      <c:catAx>
        <c:axId val="38220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02768"/>
        <c:crosses val="autoZero"/>
        <c:auto val="1"/>
        <c:lblAlgn val="ctr"/>
        <c:lblOffset val="100"/>
        <c:noMultiLvlLbl val="0"/>
      </c:catAx>
      <c:valAx>
        <c:axId val="2898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0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0" dirty="0"/>
              <a:t>Percentage of Saol Úr Mums </a:t>
            </a:r>
            <a:r>
              <a:rPr lang="en-GB" sz="3200" b="0" dirty="0" smtClean="0"/>
              <a:t>breastfeeding</a:t>
            </a:r>
          </a:p>
          <a:p>
            <a:pPr>
              <a:defRPr/>
            </a:pPr>
            <a:r>
              <a:rPr lang="en-GB" sz="3200" b="0" dirty="0" smtClean="0"/>
              <a:t>at </a:t>
            </a:r>
            <a:r>
              <a:rPr lang="en-GB" sz="3200" b="0" dirty="0"/>
              <a:t>six months</a:t>
            </a:r>
          </a:p>
        </c:rich>
      </c:tx>
      <c:layout>
        <c:manualLayout>
          <c:xMode val="edge"/>
          <c:yMode val="edge"/>
          <c:x val="0.17470054105622579"/>
          <c:y val="1.21997000602876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'[Births &amp; breastfeeding Saol Ur.xlsx]Sheet1'!$A$149</c:f>
              <c:strCache>
                <c:ptCount val="1"/>
                <c:pt idx="0">
                  <c:v>Percentage of Saol Ur Mums breastfeeding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0.12914271341998745"/>
                  <c:y val="-0.16788955062559643"/>
                </c:manualLayout>
              </c:layout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F32B77AB-442D-44D3-A529-55E842B29132}" type="PERCENTAGE">
                      <a:rPr lang="en-US" sz="3200" b="0" baseline="0"/>
                      <a:pPr/>
                      <a:t>[PERCENTAGE]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846094469658217"/>
                  <c:y val="8.7363108798654235E-2"/>
                </c:manualLayout>
              </c:layout>
              <c:tx>
                <c:rich>
                  <a:bodyPr/>
                  <a:lstStyle/>
                  <a:p>
                    <a:fld id="{3FCED4DC-8401-43B3-9AF6-C786C0893C20}" type="VALUE">
                      <a:rPr lang="en-US" sz="3200" b="0" smtClean="0"/>
                      <a:pPr/>
                      <a:t>[VALUE]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'[Births &amp; breastfeeding Saol Ur.xlsx]Sheet1'!$B$148:$D$148</c:f>
              <c:strCache>
                <c:ptCount val="3"/>
                <c:pt idx="1">
                  <c:v>breastfeeding (n=18)</c:v>
                </c:pt>
                <c:pt idx="2">
                  <c:v>not breastfeeding (n=14)</c:v>
                </c:pt>
              </c:strCache>
            </c:strRef>
          </c:cat>
          <c:val>
            <c:numRef>
              <c:f>'[Births &amp; breastfeeding Saol Ur.xlsx]Sheet1'!$B$149:$D$149</c:f>
              <c:numCache>
                <c:formatCode>0%</c:formatCode>
                <c:ptCount val="3"/>
                <c:pt idx="1">
                  <c:v>0.56000000000000005</c:v>
                </c:pt>
                <c:pt idx="2">
                  <c:v>0.44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GB" sz="3600" b="0" i="0" u="none" strike="noStrike" kern="1200" spc="0" baseline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GB" sz="36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Percentage of Saol Úr Mums breastfeeding at six </a:t>
            </a:r>
            <a:r>
              <a:rPr lang="en-GB" sz="36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months (NI=20%) </a:t>
            </a:r>
            <a:endParaRPr lang="en-GB" sz="36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GB" sz="3600" b="0" i="0" u="none" strike="noStrike" kern="1200" spc="0" baseline="0" smtClean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71794B3-023A-4BEB-A577-F6BBB0DDE6F3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124453193350836"/>
                  <c:y val="-2.6547236734999671E-2"/>
                </c:manualLayout>
              </c:layout>
              <c:tx>
                <c:rich>
                  <a:bodyPr/>
                  <a:lstStyle/>
                  <a:p>
                    <a:fld id="{346F8EB8-F78A-409F-AC4F-1631474628FD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Sheet1!$O$19:$O$20</c:f>
              <c:strCache>
                <c:ptCount val="2"/>
                <c:pt idx="0">
                  <c:v>Breastfeeding</c:v>
                </c:pt>
                <c:pt idx="1">
                  <c:v>Not breastfeeding</c:v>
                </c:pt>
              </c:strCache>
            </c:strRef>
          </c:cat>
          <c:val>
            <c:numRef>
              <c:f>Sheet1!$P$19:$P$20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 bf babies getting any breastmilk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'[Breastfeeding data 2016 2017 2018.xlsx]Sheet1'!$Q$50:$Q$51</c:f>
              <c:strCache>
                <c:ptCount val="2"/>
                <c:pt idx="1">
                  <c:v>NI 2014p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'[Breastfeeding data 2016 2017 2018.xlsx]Sheet1'!$P$52:$P$55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'[Breastfeeding data 2016 2017 2018.xlsx]Sheet1'!$Q$52:$Q$55</c:f>
              <c:numCache>
                <c:formatCode>0%</c:formatCode>
                <c:ptCount val="4"/>
                <c:pt idx="0">
                  <c:v>0.59</c:v>
                </c:pt>
                <c:pt idx="1">
                  <c:v>0.43</c:v>
                </c:pt>
                <c:pt idx="2">
                  <c:v>0.2</c:v>
                </c:pt>
                <c:pt idx="3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'[Breastfeeding data 2016 2017 2018.xlsx]Sheet1'!$R$50:$R$51</c:f>
              <c:strCache>
                <c:ptCount val="2"/>
                <c:pt idx="1">
                  <c:v>2016 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'[Breastfeeding data 2016 2017 2018.xlsx]Sheet1'!$P$52:$P$55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'[Breastfeeding data 2016 2017 2018.xlsx]Sheet1'!$R$52:$R$55</c:f>
              <c:numCache>
                <c:formatCode>0%</c:formatCode>
                <c:ptCount val="4"/>
                <c:pt idx="0">
                  <c:v>0.68</c:v>
                </c:pt>
                <c:pt idx="1">
                  <c:v>0.56000000000000005</c:v>
                </c:pt>
                <c:pt idx="2">
                  <c:v>0.56000000000000005</c:v>
                </c:pt>
                <c:pt idx="3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'[Breastfeeding data 2016 2017 2018.xlsx]Sheet1'!$S$50:$S$51</c:f>
              <c:strCache>
                <c:ptCount val="2"/>
                <c:pt idx="1">
                  <c:v>2017 SU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'[Breastfeeding data 2016 2017 2018.xlsx]Sheet1'!$P$52:$P$55</c:f>
              <c:strCache>
                <c:ptCount val="4"/>
                <c:pt idx="0">
                  <c:v>6 weeks</c:v>
                </c:pt>
                <c:pt idx="1">
                  <c:v>3 months</c:v>
                </c:pt>
                <c:pt idx="2">
                  <c:v>6 months</c:v>
                </c:pt>
                <c:pt idx="3">
                  <c:v>12 months</c:v>
                </c:pt>
              </c:strCache>
            </c:strRef>
          </c:cat>
          <c:val>
            <c:numRef>
              <c:f>'[Breastfeeding data 2016 2017 2018.xlsx]Sheet1'!$S$52:$S$55</c:f>
              <c:numCache>
                <c:formatCode>0%</c:formatCode>
                <c:ptCount val="4"/>
                <c:pt idx="0">
                  <c:v>0.59</c:v>
                </c:pt>
                <c:pt idx="1">
                  <c:v>0.54</c:v>
                </c:pt>
                <c:pt idx="2">
                  <c:v>0.43</c:v>
                </c:pt>
                <c:pt idx="3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451936"/>
        <c:axId val="386448016"/>
      </c:barChart>
      <c:catAx>
        <c:axId val="38645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448016"/>
        <c:crosses val="autoZero"/>
        <c:auto val="1"/>
        <c:lblAlgn val="ctr"/>
        <c:lblOffset val="100"/>
        <c:noMultiLvlLbl val="0"/>
      </c:catAx>
      <c:valAx>
        <c:axId val="38644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451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10BA-BA9A-43BB-AFF8-27F80E42643D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7B228-9412-4B82-A94E-62B08C0C0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Sure Start and NCT</a:t>
            </a:r>
          </a:p>
          <a:p>
            <a:r>
              <a:rPr lang="en-GB" dirty="0" smtClean="0"/>
              <a:t>Skype based support in Scotland, including isle of Skye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B228-9412-4B82-A94E-62B08C0C06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4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B228-9412-4B82-A94E-62B08C0C06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4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brave new mom has shared some refreshingly honest selfies that show that the reality of breastfeeding can look a lot different than the idealized image.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honor of National Breastfeeding Week, mom and photographer Angela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Burzo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shared a tearstained photo of herself attempting to breastfeed with a harsh dose of reality: Breastfeeding is beautiful and natural and easy—and often it is not.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B228-9412-4B82-A94E-62B08C0C06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82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B228-9412-4B82-A94E-62B08C0C06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2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B228-9412-4B82-A94E-62B08C0C06D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2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5 US</a:t>
            </a:r>
          </a:p>
          <a:p>
            <a:r>
              <a:rPr lang="en-GB" dirty="0" smtClean="0"/>
              <a:t>4FP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B228-9412-4B82-A94E-62B08C0C06D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7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9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8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2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8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9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0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0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4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BEC9-FCA2-4E79-B7E4-5FB4FAFFFC3C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C0B62-D33A-4563-97A1-608EB0FEFA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91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psp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Implementing research in the community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Seána Talbot</a:t>
            </a:r>
          </a:p>
          <a:p>
            <a:r>
              <a:rPr lang="en-GB" dirty="0" smtClean="0"/>
              <a:t>Saol Úr Sure Start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8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Saol </a:t>
            </a:r>
            <a:r>
              <a:rPr lang="en-GB" dirty="0"/>
              <a:t>Ú</a:t>
            </a:r>
            <a:r>
              <a:rPr lang="en-GB" dirty="0" smtClean="0"/>
              <a:t>r breastfeeding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602506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Midwife </a:t>
            </a:r>
            <a:r>
              <a:rPr lang="en-GB" dirty="0" smtClean="0"/>
              <a:t>30h</a:t>
            </a:r>
          </a:p>
          <a:p>
            <a:r>
              <a:rPr lang="en-GB" dirty="0" smtClean="0"/>
              <a:t>Not a specialist</a:t>
            </a:r>
          </a:p>
          <a:p>
            <a:r>
              <a:rPr lang="en-GB" dirty="0" smtClean="0"/>
              <a:t>RJMS 3 LCs</a:t>
            </a:r>
            <a:endParaRPr lang="en-GB" dirty="0" smtClean="0"/>
          </a:p>
          <a:p>
            <a:r>
              <a:rPr lang="en-GB" dirty="0" smtClean="0"/>
              <a:t>Relationships</a:t>
            </a:r>
            <a:endParaRPr lang="en-GB" dirty="0"/>
          </a:p>
          <a:p>
            <a:r>
              <a:rPr lang="en-GB" dirty="0" smtClean="0"/>
              <a:t>Reactive</a:t>
            </a:r>
            <a:r>
              <a:rPr lang="en-GB" sz="2400" dirty="0" smtClean="0"/>
              <a:t> </a:t>
            </a:r>
            <a:r>
              <a:rPr lang="en-GB" dirty="0"/>
              <a:t>support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2" r="34510" b="-1176"/>
          <a:stretch/>
        </p:blipFill>
        <p:spPr>
          <a:xfrm>
            <a:off x="6203576" y="1381503"/>
            <a:ext cx="5342966" cy="47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Saol </a:t>
            </a:r>
            <a:r>
              <a:rPr lang="en-GB" dirty="0"/>
              <a:t>Ú</a:t>
            </a:r>
            <a:r>
              <a:rPr lang="en-GB" dirty="0" smtClean="0"/>
              <a:t>r breastfeeding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Midwife 30h</a:t>
            </a:r>
          </a:p>
          <a:p>
            <a:r>
              <a:rPr lang="en-GB" dirty="0" smtClean="0"/>
              <a:t>Lactation consultant 20h (LLL)</a:t>
            </a:r>
          </a:p>
          <a:p>
            <a:r>
              <a:rPr lang="en-GB" dirty="0" smtClean="0"/>
              <a:t>Antenatal teacher 20h  (NCT)</a:t>
            </a:r>
          </a:p>
          <a:p>
            <a:r>
              <a:rPr lang="en-GB" dirty="0" smtClean="0"/>
              <a:t>Build</a:t>
            </a:r>
            <a:r>
              <a:rPr lang="en-GB" sz="2400" dirty="0" smtClean="0"/>
              <a:t> </a:t>
            </a:r>
            <a:r>
              <a:rPr lang="en-GB" dirty="0"/>
              <a:t>relationships</a:t>
            </a:r>
            <a:r>
              <a:rPr lang="en-GB" sz="2400" dirty="0" smtClean="0"/>
              <a:t> </a:t>
            </a:r>
            <a:r>
              <a:rPr lang="en-GB" dirty="0"/>
              <a:t>antenatally</a:t>
            </a:r>
          </a:p>
          <a:p>
            <a:r>
              <a:rPr lang="en-GB" dirty="0"/>
              <a:t>Proactive</a:t>
            </a:r>
            <a:r>
              <a:rPr lang="en-GB" sz="2400" dirty="0" smtClean="0"/>
              <a:t> </a:t>
            </a:r>
            <a:r>
              <a:rPr lang="en-GB" dirty="0"/>
              <a:t>support</a:t>
            </a:r>
          </a:p>
          <a:p>
            <a:r>
              <a:rPr lang="en-GB" dirty="0" smtClean="0"/>
              <a:t>Aim – increase duration by providing 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 smtClean="0"/>
              <a:t>  specialist wraparound </a:t>
            </a:r>
            <a:r>
              <a:rPr lang="en-GB" dirty="0" smtClean="0"/>
              <a:t>support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7487" r="12895" b="17026"/>
          <a:stretch/>
        </p:blipFill>
        <p:spPr>
          <a:xfrm>
            <a:off x="8370277" y="1571557"/>
            <a:ext cx="3207434" cy="38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Babies born in 2016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40528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2016 - 32 bf women </a:t>
            </a:r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(</a:t>
            </a:r>
            <a:r>
              <a:rPr lang="en-GB" sz="2400" dirty="0"/>
              <a:t>approx. 13% of all local births)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 smtClean="0"/>
              <a:t>(</a:t>
            </a:r>
            <a:r>
              <a:rPr lang="en-GB" sz="2400" dirty="0"/>
              <a:t>NI=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20% </a:t>
            </a:r>
            <a:r>
              <a:rPr lang="en-GB" sz="2400" dirty="0"/>
              <a:t>of bf babies still bf at six months)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10" y="1288858"/>
            <a:ext cx="5325035" cy="39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956603" y="1147481"/>
          <a:ext cx="10536150" cy="51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0918" y="365125"/>
            <a:ext cx="10062882" cy="1325563"/>
          </a:xfrm>
        </p:spPr>
        <p:txBody>
          <a:bodyPr/>
          <a:lstStyle/>
          <a:p>
            <a:r>
              <a:rPr lang="en-GB" dirty="0" smtClean="0"/>
              <a:t>Babies born in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1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29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5824" y="500062"/>
            <a:ext cx="10515600" cy="1325563"/>
          </a:xfrm>
        </p:spPr>
        <p:txBody>
          <a:bodyPr/>
          <a:lstStyle/>
          <a:p>
            <a:r>
              <a:rPr lang="en-GB" dirty="0" smtClean="0"/>
              <a:t>Caveats - 2016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 </a:t>
            </a:r>
            <a:r>
              <a:rPr lang="en-GB" dirty="0" smtClean="0"/>
              <a:t>clustering</a:t>
            </a:r>
          </a:p>
          <a:p>
            <a:r>
              <a:rPr lang="en-GB" dirty="0"/>
              <a:t>Friendship group</a:t>
            </a:r>
          </a:p>
          <a:p>
            <a:r>
              <a:rPr lang="en-GB" dirty="0" smtClean="0"/>
              <a:t>Falls </a:t>
            </a:r>
            <a:r>
              <a:rPr lang="en-GB" dirty="0" smtClean="0"/>
              <a:t>Park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7" y="872345"/>
            <a:ext cx="387548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65125"/>
            <a:ext cx="10073640" cy="1325563"/>
          </a:xfrm>
        </p:spPr>
        <p:txBody>
          <a:bodyPr/>
          <a:lstStyle/>
          <a:p>
            <a:r>
              <a:rPr lang="en-GB" dirty="0" smtClean="0"/>
              <a:t>Babies born in 2017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37 women</a:t>
            </a:r>
          </a:p>
          <a:p>
            <a:r>
              <a:rPr lang="en-GB" dirty="0" smtClean="0"/>
              <a:t>More fluid group</a:t>
            </a:r>
          </a:p>
          <a:p>
            <a:r>
              <a:rPr lang="en-GB" dirty="0" smtClean="0"/>
              <a:t>Mix – from all three </a:t>
            </a:r>
            <a:r>
              <a:rPr lang="en-GB" dirty="0" smtClean="0"/>
              <a:t>wards</a:t>
            </a:r>
          </a:p>
          <a:p>
            <a:pPr lvl="1"/>
            <a:r>
              <a:rPr lang="en-GB" dirty="0" smtClean="0"/>
              <a:t>13 FP</a:t>
            </a:r>
          </a:p>
          <a:p>
            <a:pPr lvl="1"/>
            <a:r>
              <a:rPr lang="en-GB" dirty="0" smtClean="0"/>
              <a:t>9 WR</a:t>
            </a:r>
          </a:p>
          <a:p>
            <a:pPr lvl="1"/>
            <a:r>
              <a:rPr lang="en-GB" dirty="0" smtClean="0"/>
              <a:t>11 US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18052" r="23744" b="820"/>
          <a:stretch/>
        </p:blipFill>
        <p:spPr>
          <a:xfrm>
            <a:off x="6096000" y="674115"/>
            <a:ext cx="4951828" cy="55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7768" y="0"/>
            <a:ext cx="10073640" cy="1325563"/>
          </a:xfrm>
        </p:spPr>
        <p:txBody>
          <a:bodyPr/>
          <a:lstStyle/>
          <a:p>
            <a:r>
              <a:rPr lang="en-GB" dirty="0" smtClean="0"/>
              <a:t>2017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502973"/>
              </p:ext>
            </p:extLst>
          </p:nvPr>
        </p:nvGraphicFramePr>
        <p:xfrm>
          <a:off x="717176" y="950259"/>
          <a:ext cx="11474824" cy="55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7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31483"/>
              </p:ext>
            </p:extLst>
          </p:nvPr>
        </p:nvGraphicFramePr>
        <p:xfrm>
          <a:off x="1344707" y="878541"/>
          <a:ext cx="9825318" cy="541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19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8846" y="365125"/>
            <a:ext cx="10044953" cy="1325563"/>
          </a:xfrm>
        </p:spPr>
        <p:txBody>
          <a:bodyPr/>
          <a:lstStyle/>
          <a:p>
            <a:r>
              <a:rPr lang="en-GB" dirty="0" smtClean="0"/>
              <a:t>Babies born in 2018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504765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Midwife role changed</a:t>
            </a:r>
          </a:p>
          <a:p>
            <a:r>
              <a:rPr lang="en-GB" dirty="0" smtClean="0"/>
              <a:t>Vacancy</a:t>
            </a:r>
            <a:endParaRPr lang="en-GB" dirty="0" smtClean="0"/>
          </a:p>
          <a:p>
            <a:r>
              <a:rPr lang="en-GB" dirty="0" smtClean="0"/>
              <a:t>24 women</a:t>
            </a:r>
          </a:p>
          <a:p>
            <a:r>
              <a:rPr lang="en-GB" dirty="0" smtClean="0"/>
              <a:t>15 Whiterock</a:t>
            </a:r>
            <a:endParaRPr lang="en-GB" dirty="0"/>
          </a:p>
          <a:p>
            <a:r>
              <a:rPr lang="en-GB" dirty="0"/>
              <a:t>8</a:t>
            </a:r>
            <a:r>
              <a:rPr lang="en-GB" dirty="0" smtClean="0"/>
              <a:t> short-term (6+2)</a:t>
            </a:r>
          </a:p>
          <a:p>
            <a:r>
              <a:rPr lang="en-GB" dirty="0" smtClean="0"/>
              <a:t>‘</a:t>
            </a:r>
            <a:r>
              <a:rPr lang="en-GB" dirty="0"/>
              <a:t>Didn’t like it’</a:t>
            </a:r>
          </a:p>
          <a:p>
            <a:r>
              <a:rPr lang="en-GB" dirty="0" smtClean="0"/>
              <a:t>Only 3 or 4 ABC1</a:t>
            </a:r>
          </a:p>
          <a:p>
            <a:r>
              <a:rPr lang="en-GB" dirty="0" smtClean="0"/>
              <a:t>Vouchers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12809" r="29216" b="24183"/>
          <a:stretch/>
        </p:blipFill>
        <p:spPr>
          <a:xfrm>
            <a:off x="6776015" y="1295506"/>
            <a:ext cx="4105836" cy="43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2018 - vouchers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558484" cy="4351338"/>
          </a:xfrm>
        </p:spPr>
        <p:txBody>
          <a:bodyPr/>
          <a:lstStyle/>
          <a:p>
            <a:r>
              <a:rPr lang="en-GB" dirty="0" smtClean="0"/>
              <a:t>£20</a:t>
            </a:r>
          </a:p>
          <a:p>
            <a:r>
              <a:rPr lang="en-GB" dirty="0" smtClean="0"/>
              <a:t>Two weeks</a:t>
            </a:r>
          </a:p>
          <a:p>
            <a:r>
              <a:rPr lang="en-GB" dirty="0" smtClean="0"/>
              <a:t>Six weeks </a:t>
            </a:r>
          </a:p>
          <a:p>
            <a:r>
              <a:rPr lang="en-GB" dirty="0" smtClean="0"/>
              <a:t>Four months</a:t>
            </a:r>
          </a:p>
          <a:p>
            <a:r>
              <a:rPr lang="en-GB" dirty="0" smtClean="0"/>
              <a:t>Sometimes late</a:t>
            </a:r>
          </a:p>
          <a:p>
            <a:r>
              <a:rPr lang="en-GB" dirty="0" smtClean="0"/>
              <a:t>Not promoted beforehand</a:t>
            </a:r>
          </a:p>
          <a:p>
            <a:r>
              <a:rPr lang="en-GB" dirty="0" smtClean="0"/>
              <a:t>Framed as a ‘thank you’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84" y="1027906"/>
            <a:ext cx="5957116" cy="42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based practice?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98" y="1825625"/>
            <a:ext cx="7048603" cy="4351338"/>
          </a:xfrm>
        </p:spPr>
      </p:pic>
    </p:spTree>
    <p:extLst>
      <p:ext uri="{BB962C8B-B14F-4D97-AF65-F5344CB8AC3E}">
        <p14:creationId xmlns:p14="http://schemas.microsoft.com/office/powerpoint/2010/main" val="30382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2018 - vouchers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558484" cy="4351338"/>
          </a:xfrm>
        </p:spPr>
        <p:txBody>
          <a:bodyPr/>
          <a:lstStyle/>
          <a:p>
            <a:r>
              <a:rPr lang="en-GB" dirty="0" smtClean="0"/>
              <a:t>£20</a:t>
            </a:r>
          </a:p>
          <a:p>
            <a:r>
              <a:rPr lang="en-GB" dirty="0" smtClean="0"/>
              <a:t>Two weeks</a:t>
            </a:r>
          </a:p>
          <a:p>
            <a:r>
              <a:rPr lang="en-GB" dirty="0" smtClean="0"/>
              <a:t>Six weeks </a:t>
            </a:r>
          </a:p>
          <a:p>
            <a:r>
              <a:rPr lang="en-GB" dirty="0" smtClean="0"/>
              <a:t>Four months</a:t>
            </a:r>
          </a:p>
          <a:p>
            <a:r>
              <a:rPr lang="en-GB" dirty="0" smtClean="0"/>
              <a:t>Sometimes late</a:t>
            </a:r>
          </a:p>
          <a:p>
            <a:r>
              <a:rPr lang="en-GB" dirty="0" smtClean="0"/>
              <a:t>Not promoted beforehand</a:t>
            </a:r>
          </a:p>
          <a:p>
            <a:r>
              <a:rPr lang="en-GB" dirty="0" smtClean="0"/>
              <a:t>Framed as a ‘thank you’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989" y="365125"/>
            <a:ext cx="4892363" cy="61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156950" y="455626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Saol Úr Sure Start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Whiterock, Upper Springfield, Falls Park</a:t>
            </a:r>
          </a:p>
          <a:p>
            <a:r>
              <a:rPr lang="en-GB" dirty="0" smtClean="0"/>
              <a:t>WR (</a:t>
            </a:r>
            <a:r>
              <a:rPr lang="en-GB" dirty="0" err="1" smtClean="0"/>
              <a:t>Ballymurphy</a:t>
            </a:r>
            <a:r>
              <a:rPr lang="en-GB" dirty="0" smtClean="0"/>
              <a:t>) most deprived health </a:t>
            </a:r>
            <a:r>
              <a:rPr lang="en-GB" sz="2000" dirty="0" smtClean="0"/>
              <a:t>(5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education,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employment)</a:t>
            </a:r>
          </a:p>
          <a:p>
            <a:endParaRPr lang="en-GB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6"/>
          <a:stretch>
            <a:fillRect/>
          </a:stretch>
        </p:blipFill>
        <p:spPr bwMode="auto">
          <a:xfrm>
            <a:off x="3159198" y="2967412"/>
            <a:ext cx="5996504" cy="3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8104" y="3555152"/>
            <a:ext cx="5136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of births to parents of low/medium social class (NINIS 2015)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Mothers living in the 20% least deprived wards in Northern Ireland are around </a:t>
            </a:r>
            <a:r>
              <a:rPr lang="en-GB" sz="2400" dirty="0">
                <a:solidFill>
                  <a:schemeClr val="accent5"/>
                </a:solidFill>
              </a:rPr>
              <a:t>twice as likely to breastfeed </a:t>
            </a:r>
            <a:r>
              <a:rPr lang="en-GB" sz="2400" dirty="0"/>
              <a:t>as those mothers living in the 20% most deprived wards (59.6% vs 33.0%) (CHS 2014p)</a:t>
            </a:r>
            <a:r>
              <a:rPr lang="en-US" sz="2400" dirty="0" smtClean="0"/>
              <a:t>.</a:t>
            </a:r>
          </a:p>
          <a:p>
            <a:endParaRPr lang="en-GB" sz="2400" dirty="0"/>
          </a:p>
          <a:p>
            <a:r>
              <a:rPr lang="en-US" sz="2400" dirty="0"/>
              <a:t>The rate of breastfeeding at discharge from hospital was higher among mothers resident in </a:t>
            </a:r>
            <a:r>
              <a:rPr lang="en-US" sz="2400" dirty="0">
                <a:solidFill>
                  <a:schemeClr val="accent5"/>
                </a:solidFill>
              </a:rPr>
              <a:t>Non Sure Start areas (51.6%) </a:t>
            </a:r>
            <a:r>
              <a:rPr lang="en-US" sz="2400" dirty="0"/>
              <a:t>compared to mothers resident in </a:t>
            </a:r>
            <a:r>
              <a:rPr lang="en-US" sz="2400" dirty="0">
                <a:solidFill>
                  <a:schemeClr val="accent5"/>
                </a:solidFill>
              </a:rPr>
              <a:t>Sure Start Areas (37.6%)</a:t>
            </a:r>
            <a:r>
              <a:rPr lang="en-US" sz="2400" dirty="0"/>
              <a:t> </a:t>
            </a:r>
            <a:r>
              <a:rPr lang="en-GB" sz="2400" dirty="0"/>
              <a:t>(CHS 2014p)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US" sz="2400" dirty="0"/>
              <a:t>Variation exists in the rate of breastfeeding at discharge from hospital recorded for Sure Start areas in Child Care Partnership areas </a:t>
            </a:r>
            <a:r>
              <a:rPr lang="en-US" sz="2400" dirty="0" smtClean="0"/>
              <a:t>e.g. </a:t>
            </a:r>
            <a:r>
              <a:rPr lang="en-US" sz="2400" dirty="0"/>
              <a:t>in </a:t>
            </a:r>
            <a:r>
              <a:rPr lang="en-US" sz="2400" dirty="0" smtClean="0"/>
              <a:t>the Belfast area </a:t>
            </a:r>
            <a:r>
              <a:rPr lang="en-US" sz="2400" dirty="0"/>
              <a:t>the </a:t>
            </a:r>
            <a:r>
              <a:rPr lang="en-GB" sz="2400" dirty="0"/>
              <a:t>highest rate of breastfeeding at discharge was recorded for South Belfast Sure Start (51.7%) compared to the </a:t>
            </a:r>
            <a:r>
              <a:rPr lang="en-GB" sz="2400" dirty="0">
                <a:solidFill>
                  <a:schemeClr val="accent5"/>
                </a:solidFill>
              </a:rPr>
              <a:t>lowest for Saol Ur (18.8%) </a:t>
            </a:r>
            <a:r>
              <a:rPr lang="en-GB" sz="2400" dirty="0"/>
              <a:t>(CHS 2014p)</a:t>
            </a:r>
            <a:r>
              <a:rPr lang="en-US" sz="2400" dirty="0"/>
              <a:t>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7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54" y="-54002"/>
            <a:ext cx="12314903" cy="69120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Percentage Mums breastfeeding on discharge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>
                <a:hlinkClick r:id="rId3"/>
              </a:rPr>
              <a:t>www.cypsp.org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36" y="1673010"/>
            <a:ext cx="8271725" cy="34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Percentage Mums breastfeeding on discharge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2"/>
                </a:solidFill>
              </a:rPr>
              <a:t>_____</a:t>
            </a:r>
            <a:r>
              <a:rPr lang="en-GB" dirty="0" smtClean="0"/>
              <a:t> NI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9E0000"/>
                </a:solidFill>
              </a:rPr>
              <a:t>_____ </a:t>
            </a:r>
            <a:r>
              <a:rPr lang="en-GB" dirty="0" smtClean="0"/>
              <a:t>Whiterock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18" y="1506613"/>
            <a:ext cx="7081149" cy="44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3" y="0"/>
            <a:ext cx="12314903" cy="6912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91" y="2301033"/>
            <a:ext cx="5349710" cy="38759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5993"/>
            <a:ext cx="10515600" cy="447603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CHS data on breastfeeding duration shows a drop in the number of infants receiving any breast </a:t>
            </a:r>
            <a:r>
              <a:rPr lang="en-GB" dirty="0" smtClean="0"/>
              <a:t>milk, from: </a:t>
            </a:r>
            <a:endParaRPr lang="en-GB" dirty="0" smtClean="0"/>
          </a:p>
          <a:p>
            <a:r>
              <a:rPr lang="en-GB" dirty="0" smtClean="0"/>
              <a:t>45.8</a:t>
            </a:r>
            <a:r>
              <a:rPr lang="en-GB" dirty="0"/>
              <a:t>% at discharge to </a:t>
            </a:r>
            <a:endParaRPr lang="en-GB" dirty="0" smtClean="0"/>
          </a:p>
          <a:p>
            <a:r>
              <a:rPr lang="en-GB" dirty="0" smtClean="0"/>
              <a:t>35.1</a:t>
            </a:r>
            <a:r>
              <a:rPr lang="en-GB" dirty="0"/>
              <a:t>% at the primary visit, </a:t>
            </a:r>
            <a:endParaRPr lang="en-GB" dirty="0" smtClean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26.7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% at 6 weeks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19.8</a:t>
            </a:r>
            <a:r>
              <a:rPr lang="en-GB" dirty="0"/>
              <a:t>% at 3 months, </a:t>
            </a:r>
            <a:endParaRPr lang="en-GB" dirty="0" smtClean="0"/>
          </a:p>
          <a:p>
            <a:r>
              <a:rPr lang="en-GB" dirty="0" smtClean="0"/>
              <a:t>8.8% at 6 months </a:t>
            </a:r>
            <a:r>
              <a:rPr lang="en-GB" dirty="0" smtClean="0"/>
              <a:t>and </a:t>
            </a:r>
            <a:endParaRPr lang="en-GB" dirty="0" smtClean="0"/>
          </a:p>
          <a:p>
            <a:r>
              <a:rPr lang="en-GB" dirty="0" smtClean="0"/>
              <a:t>1.5</a:t>
            </a:r>
            <a:r>
              <a:rPr lang="en-GB" dirty="0"/>
              <a:t>% at 12 </a:t>
            </a:r>
            <a:r>
              <a:rPr lang="en-GB" dirty="0" smtClean="0"/>
              <a:t>months </a:t>
            </a:r>
            <a:r>
              <a:rPr lang="en-GB" dirty="0"/>
              <a:t>(CHS 2014p).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0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 data </a:t>
            </a:r>
            <a:r>
              <a:rPr lang="en-GB" dirty="0" smtClean="0"/>
              <a:t>– adjusted n=11,450 </a:t>
            </a:r>
            <a:r>
              <a:rPr lang="en-GB" sz="2400" dirty="0" smtClean="0"/>
              <a:t>(based on 45.8% of 25k)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92187"/>
            <a:ext cx="10515600" cy="3684775"/>
          </a:xfrm>
        </p:spPr>
        <p:txBody>
          <a:bodyPr/>
          <a:lstStyle/>
          <a:p>
            <a:r>
              <a:rPr lang="en-GB" dirty="0" smtClean="0"/>
              <a:t>27% </a:t>
            </a:r>
            <a:r>
              <a:rPr lang="en-GB" dirty="0"/>
              <a:t>at </a:t>
            </a:r>
            <a:r>
              <a:rPr lang="en-GB" dirty="0" smtClean="0"/>
              <a:t>six weeks </a:t>
            </a:r>
            <a:r>
              <a:rPr lang="en-GB" dirty="0" smtClean="0"/>
              <a:t>= </a:t>
            </a:r>
            <a:r>
              <a:rPr lang="en-GB" dirty="0" smtClean="0"/>
              <a:t>6, </a:t>
            </a:r>
            <a:r>
              <a:rPr lang="en-GB" dirty="0" smtClean="0"/>
              <a:t>750</a:t>
            </a:r>
          </a:p>
          <a:p>
            <a:pPr marL="0" indent="0">
              <a:buNone/>
            </a:pPr>
            <a:r>
              <a:rPr lang="en-GB" dirty="0" smtClean="0"/>
              <a:t>= 59% of bf babies</a:t>
            </a:r>
            <a:endParaRPr lang="en-GB" dirty="0" smtClean="0"/>
          </a:p>
          <a:p>
            <a:r>
              <a:rPr lang="en-GB" dirty="0" smtClean="0"/>
              <a:t>43% </a:t>
            </a:r>
            <a:r>
              <a:rPr lang="en-GB" dirty="0"/>
              <a:t>at 3 months, </a:t>
            </a:r>
            <a:endParaRPr lang="en-GB" dirty="0" smtClean="0"/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20%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at 6 months </a:t>
            </a:r>
            <a:r>
              <a:rPr lang="en-GB" dirty="0"/>
              <a:t>and </a:t>
            </a:r>
            <a:endParaRPr lang="en-GB" dirty="0" smtClean="0"/>
          </a:p>
          <a:p>
            <a:r>
              <a:rPr lang="en-GB" dirty="0" smtClean="0"/>
              <a:t>2% </a:t>
            </a:r>
            <a:r>
              <a:rPr lang="en-GB" dirty="0"/>
              <a:t>at 12 months (CHS 2014p). </a:t>
            </a:r>
          </a:p>
          <a:p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12220"/>
              </p:ext>
            </p:extLst>
          </p:nvPr>
        </p:nvGraphicFramePr>
        <p:xfrm>
          <a:off x="6096000" y="1497409"/>
          <a:ext cx="5531223" cy="391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88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4903" cy="69120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670" y="365125"/>
            <a:ext cx="10383129" cy="1325563"/>
          </a:xfrm>
        </p:spPr>
        <p:txBody>
          <a:bodyPr/>
          <a:lstStyle/>
          <a:p>
            <a:r>
              <a:rPr lang="en-GB" dirty="0" smtClean="0"/>
              <a:t>Supporting breastfeeding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Self efficacy</a:t>
            </a:r>
          </a:p>
          <a:p>
            <a:r>
              <a:rPr lang="en-GB" dirty="0"/>
              <a:t>Breaking down barriers</a:t>
            </a:r>
          </a:p>
          <a:p>
            <a:r>
              <a:rPr lang="en-GB" dirty="0"/>
              <a:t>Cultural </a:t>
            </a:r>
            <a:r>
              <a:rPr lang="en-GB" dirty="0" smtClean="0"/>
              <a:t>beliefs</a:t>
            </a:r>
            <a:endParaRPr lang="en-GB" dirty="0"/>
          </a:p>
          <a:p>
            <a:r>
              <a:rPr lang="en-GB" dirty="0" smtClean="0"/>
              <a:t>Accurate, consistent information</a:t>
            </a:r>
          </a:p>
          <a:p>
            <a:r>
              <a:rPr lang="en-GB" dirty="0" smtClean="0"/>
              <a:t>Support</a:t>
            </a:r>
          </a:p>
          <a:p>
            <a:pPr lvl="1"/>
            <a:r>
              <a:rPr lang="en-GB" dirty="0" smtClean="0"/>
              <a:t>Peer support</a:t>
            </a:r>
          </a:p>
          <a:p>
            <a:pPr lvl="1"/>
            <a:r>
              <a:rPr lang="en-GB" dirty="0" smtClean="0"/>
              <a:t>Access to specialist support</a:t>
            </a:r>
          </a:p>
          <a:p>
            <a:r>
              <a:rPr lang="en-GB" dirty="0" smtClean="0"/>
              <a:t>NOSH </a:t>
            </a:r>
            <a:r>
              <a:rPr lang="en-GB" dirty="0" smtClean="0"/>
              <a:t>Vouchers</a:t>
            </a:r>
          </a:p>
          <a:p>
            <a:r>
              <a:rPr lang="en-GB" dirty="0" smtClean="0"/>
              <a:t>Women stopping before they want to</a:t>
            </a:r>
            <a:endParaRPr lang="en-GB" dirty="0" smtClean="0"/>
          </a:p>
          <a:p>
            <a:r>
              <a:rPr lang="en-GB" dirty="0" smtClean="0"/>
              <a:t>Relationship-based support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40" y="1426730"/>
            <a:ext cx="4593116" cy="45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603</Words>
  <Application>Microsoft Office PowerPoint</Application>
  <PresentationFormat>Widescreen</PresentationFormat>
  <Paragraphs>123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Implementing research in the community</vt:lpstr>
      <vt:lpstr>Evidence based practice?</vt:lpstr>
      <vt:lpstr>Saol Úr Sure Start</vt:lpstr>
      <vt:lpstr>Context</vt:lpstr>
      <vt:lpstr>Percentage Mums breastfeeding on discharge   www.cypsp.org</vt:lpstr>
      <vt:lpstr>Percentage Mums breastfeeding on discharge</vt:lpstr>
      <vt:lpstr>Duration</vt:lpstr>
      <vt:lpstr>NI data – adjusted n=11,450 (based on 45.8% of 25k)</vt:lpstr>
      <vt:lpstr>Supporting breastfeeding</vt:lpstr>
      <vt:lpstr>Saol Úr breastfeeding support</vt:lpstr>
      <vt:lpstr>Saol Úr breastfeeding support</vt:lpstr>
      <vt:lpstr>Babies born in 2016</vt:lpstr>
      <vt:lpstr>Babies born in 2016</vt:lpstr>
      <vt:lpstr>Caveats - 2016</vt:lpstr>
      <vt:lpstr>Babies born in 2017</vt:lpstr>
      <vt:lpstr>2017</vt:lpstr>
      <vt:lpstr>PowerPoint Presentation</vt:lpstr>
      <vt:lpstr>Babies born in 2018</vt:lpstr>
      <vt:lpstr>2018 - vouchers</vt:lpstr>
      <vt:lpstr>2018 - vouchers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research in the community</dc:title>
  <dc:creator>Seana Talbot</dc:creator>
  <cp:lastModifiedBy>Seana Talbot</cp:lastModifiedBy>
  <cp:revision>39</cp:revision>
  <dcterms:created xsi:type="dcterms:W3CDTF">2018-11-02T10:38:44Z</dcterms:created>
  <dcterms:modified xsi:type="dcterms:W3CDTF">2018-11-08T15:58:59Z</dcterms:modified>
</cp:coreProperties>
</file>