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5" r:id="rId3"/>
    <p:sldId id="319" r:id="rId4"/>
    <p:sldId id="320" r:id="rId5"/>
    <p:sldId id="321" r:id="rId6"/>
    <p:sldId id="322" r:id="rId7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i Reid" initials="BR" lastIdx="1" clrIdx="0"/>
  <p:cmAuthor id="1" name="Marlene Sinclair" initials="MS" lastIdx="13" clrIdx="1"/>
  <p:cmAuthor id="2" name="ICT Customer Services" initials="ICT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E29"/>
    <a:srgbClr val="005C73"/>
    <a:srgbClr val="0DB4E6"/>
    <a:srgbClr val="D65E06"/>
    <a:srgbClr val="C7114F"/>
    <a:srgbClr val="8D8C8D"/>
    <a:srgbClr val="1A2A4F"/>
    <a:srgbClr val="BBA461"/>
    <a:srgbClr val="4A4A49"/>
    <a:srgbClr val="752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137" cy="500378"/>
          </a:xfrm>
          <a:prstGeom prst="rect">
            <a:avLst/>
          </a:prstGeom>
        </p:spPr>
        <p:txBody>
          <a:bodyPr vert="horz" lIns="91846" tIns="45923" rIns="91846" bIns="459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430" y="0"/>
            <a:ext cx="2985137" cy="500378"/>
          </a:xfrm>
          <a:prstGeom prst="rect">
            <a:avLst/>
          </a:prstGeom>
        </p:spPr>
        <p:txBody>
          <a:bodyPr vert="horz" lIns="91846" tIns="45923" rIns="91846" bIns="45923" rtlCol="0"/>
          <a:lstStyle>
            <a:lvl1pPr algn="r">
              <a:defRPr sz="1200"/>
            </a:lvl1pPr>
          </a:lstStyle>
          <a:p>
            <a:fld id="{575EDCF2-0726-48A5-BBC6-5C8A768F4D4E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329"/>
            <a:ext cx="2985137" cy="500378"/>
          </a:xfrm>
          <a:prstGeom prst="rect">
            <a:avLst/>
          </a:prstGeom>
        </p:spPr>
        <p:txBody>
          <a:bodyPr vert="horz" lIns="91846" tIns="45923" rIns="91846" bIns="459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430" y="9518329"/>
            <a:ext cx="2985137" cy="500378"/>
          </a:xfrm>
          <a:prstGeom prst="rect">
            <a:avLst/>
          </a:prstGeom>
        </p:spPr>
        <p:txBody>
          <a:bodyPr vert="horz" lIns="91846" tIns="45923" rIns="91846" bIns="45923" rtlCol="0" anchor="b"/>
          <a:lstStyle>
            <a:lvl1pPr algn="r">
              <a:defRPr sz="1200"/>
            </a:lvl1pPr>
          </a:lstStyle>
          <a:p>
            <a:fld id="{F940E2E0-282F-4A9A-98E9-2122ECDAC5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4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1846" tIns="45923" rIns="91846" bIns="459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1846" tIns="45923" rIns="91846" bIns="45923" rtlCol="0"/>
          <a:lstStyle>
            <a:lvl1pPr algn="r">
              <a:defRPr sz="1200"/>
            </a:lvl1pPr>
          </a:lstStyle>
          <a:p>
            <a:fld id="{2FCEBFAF-C60C-4D55-AA86-B6F227418C3F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6" tIns="45923" rIns="91846" bIns="459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1846" tIns="45923" rIns="91846" bIns="459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1015"/>
          </a:xfrm>
          <a:prstGeom prst="rect">
            <a:avLst/>
          </a:prstGeom>
        </p:spPr>
        <p:txBody>
          <a:bodyPr vert="horz" lIns="91846" tIns="45923" rIns="91846" bIns="459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1846" tIns="45923" rIns="91846" bIns="45923" rtlCol="0" anchor="b"/>
          <a:lstStyle>
            <a:lvl1pPr algn="r">
              <a:defRPr sz="1200"/>
            </a:lvl1pPr>
          </a:lstStyle>
          <a:p>
            <a:fld id="{689EC1D8-4882-4269-9648-C92D99A16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55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Hello</a:t>
            </a:r>
            <a:r>
              <a:rPr lang="en-GB" baseline="0" dirty="0"/>
              <a:t> everyone, my name is Laura Hutchinson, I am a pharmacist and am working within the School of Nursing and School of Pharmacy here at Ulster.</a:t>
            </a:r>
          </a:p>
          <a:p>
            <a:r>
              <a:rPr lang="en-GB" baseline="0" dirty="0"/>
              <a:t>My study is looking at: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EC1D8-4882-4269-9648-C92D99A1643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EC1D8-4882-4269-9648-C92D99A1643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0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Saliva therapeutic drug monitoring has been</a:t>
            </a:r>
            <a:r>
              <a:rPr lang="en-GB" baseline="0" dirty="0"/>
              <a:t> completed accurately in a</a:t>
            </a:r>
            <a:r>
              <a:rPr lang="en-GB" dirty="0"/>
              <a:t>dults</a:t>
            </a:r>
            <a:r>
              <a:rPr lang="en-GB" baseline="0" dirty="0"/>
              <a:t>, children and infants, but never breastfed infants whose mothers are taking antiepileptic drugs</a:t>
            </a:r>
          </a:p>
          <a:p>
            <a:r>
              <a:rPr lang="en-GB" baseline="0" dirty="0"/>
              <a:t>Decision making around infant feeding has been studied in the general population, but never specifically aimed at women who are taking antiepileptic medication.</a:t>
            </a:r>
          </a:p>
          <a:p>
            <a:r>
              <a:rPr lang="en-GB" baseline="0" dirty="0"/>
              <a:t>So the process will involve 3 interviews with the women and the saliva and breastmilk testing is shown.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EC1D8-4882-4269-9648-C92D99A1643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5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2708920"/>
            <a:ext cx="7992888" cy="1470025"/>
          </a:xfrm>
        </p:spPr>
        <p:txBody>
          <a:bodyPr anchor="b">
            <a:normAutofit/>
          </a:bodyPr>
          <a:lstStyle>
            <a:lvl1pPr algn="l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3933056"/>
            <a:ext cx="7992888" cy="1656184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BBA4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Text</a:t>
            </a:r>
            <a:endParaRPr lang="en-GB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611560" y="5949280"/>
            <a:ext cx="258390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b="1" kern="1200">
                <a:solidFill>
                  <a:srgbClr val="BBA46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ulster.ac.uk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84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 Sciences Faculty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-27384"/>
            <a:ext cx="8397145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7384"/>
            <a:ext cx="626413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005C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952128"/>
            <a:ext cx="4464496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8D8C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  <p:pic>
        <p:nvPicPr>
          <p:cNvPr id="7" name="Picture 1" descr="UU Social 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131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4464496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6"/>
            <a:ext cx="130999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6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 Sciences Faculty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005C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764704"/>
            <a:ext cx="8208912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8D8C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8280920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6"/>
            <a:ext cx="130999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2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rporate Divi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861048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rgbClr val="BBA4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cap="none" baseline="0" dirty="0"/>
              <a:t>Divider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593109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Head</a:t>
            </a:r>
          </a:p>
        </p:txBody>
      </p:sp>
    </p:spTree>
    <p:extLst>
      <p:ext uri="{BB962C8B-B14F-4D97-AF65-F5344CB8AC3E}">
        <p14:creationId xmlns:p14="http://schemas.microsoft.com/office/powerpoint/2010/main" val="109641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Conten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A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764704"/>
            <a:ext cx="8208912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BBA4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8280920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2050" name="Picture 2" descr="C:\Users\MDunne\Desktop\UU Corporat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6199"/>
            <a:ext cx="131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473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"/>
            <a:ext cx="6286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8280920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8" name="Picture 2" descr="C:\Users\MDunne\Desktop\UU Corporate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6199"/>
            <a:ext cx="131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A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764704"/>
            <a:ext cx="8208912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BBA4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</p:spTree>
    <p:extLst>
      <p:ext uri="{BB962C8B-B14F-4D97-AF65-F5344CB8AC3E}">
        <p14:creationId xmlns:p14="http://schemas.microsoft.com/office/powerpoint/2010/main" val="120776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27385"/>
            <a:ext cx="8397146" cy="688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7384"/>
            <a:ext cx="6264139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A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952128"/>
            <a:ext cx="4464496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BBA4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4464496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6" name="Picture 2" descr="C:\Users\MDunne\Desktop\UU Corporate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6199"/>
            <a:ext cx="131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65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8280920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8" name="Picture 2" descr="C:\Users\MDunne\Desktop\UU Corporat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6199"/>
            <a:ext cx="131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1A2A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764704"/>
            <a:ext cx="8208912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BBA4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</p:spTree>
    <p:extLst>
      <p:ext uri="{BB962C8B-B14F-4D97-AF65-F5344CB8AC3E}">
        <p14:creationId xmlns:p14="http://schemas.microsoft.com/office/powerpoint/2010/main" val="136473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lth Sciences Faculty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3140968"/>
            <a:ext cx="7992888" cy="1470025"/>
          </a:xfrm>
        </p:spPr>
        <p:txBody>
          <a:bodyPr anchor="b">
            <a:normAutofit/>
          </a:bodyPr>
          <a:lstStyle>
            <a:lvl1pPr algn="l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4437112"/>
            <a:ext cx="7992888" cy="1656184"/>
          </a:xfrm>
        </p:spPr>
        <p:txBody>
          <a:bodyPr anchor="t">
            <a:normAutofit/>
          </a:bodyPr>
          <a:lstStyle>
            <a:lvl1pPr marL="0" indent="0" algn="l">
              <a:buNone/>
              <a:defRPr sz="3600" b="1">
                <a:solidFill>
                  <a:srgbClr val="005C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Text</a:t>
            </a:r>
            <a:endParaRPr lang="en-GB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611560" y="5949280"/>
            <a:ext cx="258390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b="1" kern="1200">
                <a:solidFill>
                  <a:srgbClr val="BBA46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C73"/>
                </a:solidFill>
              </a:rPr>
              <a:t>ulster.ac.uk</a:t>
            </a:r>
            <a:endParaRPr lang="en-GB" dirty="0">
              <a:solidFill>
                <a:srgbClr val="005C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 Sciences Faculty Title Conten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005C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764704"/>
            <a:ext cx="8208912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8D8C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8280920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6"/>
            <a:ext cx="130999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16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 Sciences Faculty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"/>
            <a:ext cx="6286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005C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7544" y="764704"/>
            <a:ext cx="8208912" cy="460648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8D8C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Sub 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44" y="1600201"/>
            <a:ext cx="8280920" cy="391703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6"/>
            <a:ext cx="130999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8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6AE1-2333-4445-AAE9-F4505DEEB201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5DD6A-4F4B-48C0-931C-A060E8E98E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6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5" r:id="rId3"/>
    <p:sldLayoutId id="2147483676" r:id="rId4"/>
    <p:sldLayoutId id="2147483683" r:id="rId5"/>
    <p:sldLayoutId id="2147483677" r:id="rId6"/>
    <p:sldLayoutId id="2147483664" r:id="rId7"/>
    <p:sldLayoutId id="2147483666" r:id="rId8"/>
    <p:sldLayoutId id="2147483673" r:id="rId9"/>
    <p:sldLayoutId id="2147483686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240282" cy="3528393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Antiepileptic drugs (AEDs) - Salivary testing of infants with breastmilk exposure and the decision-making processes of women with epilepsy regarding infant feeding </a:t>
            </a:r>
            <a:br>
              <a:rPr lang="en-GB" sz="2800" dirty="0"/>
            </a:br>
            <a:br>
              <a:rPr lang="en-GB" sz="2400" dirty="0"/>
            </a:br>
            <a:br>
              <a:rPr lang="en-GB" sz="2400" dirty="0">
                <a:solidFill>
                  <a:srgbClr val="FF0000"/>
                </a:solidFill>
              </a:rPr>
            </a:br>
            <a:br>
              <a:rPr lang="en-GB" sz="2400" dirty="0">
                <a:solidFill>
                  <a:srgbClr val="FF0000"/>
                </a:solidFill>
              </a:rPr>
            </a:b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5877272"/>
            <a:ext cx="7992888" cy="1656184"/>
          </a:xfrm>
        </p:spPr>
        <p:txBody>
          <a:bodyPr>
            <a:normAutofit/>
          </a:bodyPr>
          <a:lstStyle/>
          <a:p>
            <a:r>
              <a:rPr lang="en-GB" sz="2400" dirty="0"/>
              <a:t>Laura Hutchinson PhD 10</a:t>
            </a:r>
            <a:r>
              <a:rPr lang="en-GB" sz="2400" baseline="30000" dirty="0"/>
              <a:t>th</a:t>
            </a:r>
            <a:r>
              <a:rPr lang="en-GB" sz="2400" dirty="0"/>
              <a:t> November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188640"/>
            <a:ext cx="3096344" cy="10801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229200"/>
            <a:ext cx="2376264" cy="5040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08104" y="10694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chemeClr val="bg1">
                    <a:lumMod val="75000"/>
                  </a:schemeClr>
                </a:solidFill>
              </a:rPr>
              <a:t>Supervisory Team: </a:t>
            </a:r>
            <a:br>
              <a:rPr lang="en-GB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Professor Marlene Sinclair</a:t>
            </a:r>
            <a:br>
              <a:rPr lang="en-GB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Dr Bernadette Reid</a:t>
            </a:r>
            <a:br>
              <a:rPr lang="en-GB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Dr </a:t>
            </a:r>
            <a:r>
              <a:rPr lang="en-GB" sz="2400" dirty="0" err="1">
                <a:solidFill>
                  <a:schemeClr val="bg1">
                    <a:lumMod val="75000"/>
                  </a:schemeClr>
                </a:solidFill>
              </a:rPr>
              <a:t>Bridgeen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 Callan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641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19256" cy="1440160"/>
          </a:xfrm>
        </p:spPr>
        <p:txBody>
          <a:bodyPr/>
          <a:lstStyle/>
          <a:p>
            <a:r>
              <a:rPr lang="en-US" b="0" dirty="0"/>
              <a:t>Background</a:t>
            </a:r>
            <a:br>
              <a:rPr lang="en-US" b="0" dirty="0"/>
            </a:b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124744"/>
            <a:ext cx="8208912" cy="410445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There are roughly 150 women annually in NI who have epilepsy and give birth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These women cannot stop their AEDs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 information available for women with epilepsy and their healthcare professionals is limited and often conflicting in the area of medication transfer and infant feeding</a:t>
            </a:r>
          </a:p>
          <a:p>
            <a:endParaRPr lang="en-US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52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we studying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208912" cy="46805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Saliva testing of breastfed infants in this area has never been studied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The decision making processes of these women regarding infant feeding has also never been studied before</a:t>
            </a:r>
          </a:p>
          <a:p>
            <a:endParaRPr lang="en-GB" dirty="0"/>
          </a:p>
        </p:txBody>
      </p:sp>
      <p:pic>
        <p:nvPicPr>
          <p:cNvPr id="6" name="Picture 2" descr="https://i.ytimg.com/vi/zkPQtNrnt8Q/maxresdefaul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3456384" cy="1944216"/>
          </a:xfrm>
          <a:prstGeom prst="rect">
            <a:avLst/>
          </a:prstGeom>
          <a:noFill/>
        </p:spPr>
      </p:pic>
      <p:pic>
        <p:nvPicPr>
          <p:cNvPr id="7" name="Picture 10" descr="2016-08-22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2" t="4802" r="19736" b="-6032"/>
          <a:stretch>
            <a:fillRect/>
          </a:stretch>
        </p:blipFill>
        <p:spPr bwMode="auto">
          <a:xfrm>
            <a:off x="5652120" y="3140968"/>
            <a:ext cx="2653508" cy="326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16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Potential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3448" y="980728"/>
            <a:ext cx="8208912" cy="38884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This research will determine the feasibility of using saliva therapeutic drug monitoring in infants whose mothers are taking AEDs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It will also give an insight into the factors which influence women on AEDs in their infant feeding choices</a:t>
            </a:r>
          </a:p>
        </p:txBody>
      </p:sp>
    </p:spTree>
    <p:extLst>
      <p:ext uri="{BB962C8B-B14F-4D97-AF65-F5344CB8AC3E}">
        <p14:creationId xmlns:p14="http://schemas.microsoft.com/office/powerpoint/2010/main" val="362849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8208912" cy="424847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First literature review published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Second is ongoing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19 participants have been interviewed about their decision making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10 sets of samples have been collected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4 have been breastfed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/>
              <a:t>3 babies due in November 2018, 2 of which hope to breastfeed</a:t>
            </a:r>
          </a:p>
        </p:txBody>
      </p:sp>
    </p:spTree>
    <p:extLst>
      <p:ext uri="{BB962C8B-B14F-4D97-AF65-F5344CB8AC3E}">
        <p14:creationId xmlns:p14="http://schemas.microsoft.com/office/powerpoint/2010/main" val="247879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07704" y="116632"/>
            <a:ext cx="4890148" cy="651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6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8847</TotalTime>
  <Words>303</Words>
  <Application>Microsoft Office PowerPoint</Application>
  <PresentationFormat>On-screen Show (4:3)</PresentationFormat>
  <Paragraphs>28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Antiepileptic drugs (AEDs) - Salivary testing of infants with breastmilk exposure and the decision-making processes of women with epilepsy regarding infant feeding     </vt:lpstr>
      <vt:lpstr>Background </vt:lpstr>
      <vt:lpstr>Why are we studying this?</vt:lpstr>
      <vt:lpstr>Potential solutions</vt:lpstr>
      <vt:lpstr>Progress to date</vt:lpstr>
      <vt:lpstr>PowerPoint Presentation</vt:lpstr>
    </vt:vector>
  </TitlesOfParts>
  <Company>AV Browne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Dunne</dc:creator>
  <cp:lastModifiedBy>laura hutchinson</cp:lastModifiedBy>
  <cp:revision>268</cp:revision>
  <cp:lastPrinted>2016-01-13T12:15:54Z</cp:lastPrinted>
  <dcterms:created xsi:type="dcterms:W3CDTF">2014-09-11T16:30:39Z</dcterms:created>
  <dcterms:modified xsi:type="dcterms:W3CDTF">2018-11-06T21:02:24Z</dcterms:modified>
</cp:coreProperties>
</file>